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Lst>
  <p:sldSz cx="30274895" cy="42803445"/>
  <p:notesSz cx="9929495" cy="6797675"/>
  <p:defaultTextStyle>
    <a:defPPr>
      <a:defRPr lang="ko-KR"/>
    </a:defPPr>
    <a:lvl1pPr marL="0" algn="l" defTabSz="3841115" rtl="0" eaLnBrk="1" latinLnBrk="1" hangingPunct="1">
      <a:defRPr sz="7560" kern="1200">
        <a:solidFill>
          <a:schemeClr val="tx1"/>
        </a:solidFill>
        <a:latin typeface="+mn-lt"/>
        <a:ea typeface="+mn-ea"/>
        <a:cs typeface="+mn-cs"/>
      </a:defRPr>
    </a:lvl1pPr>
    <a:lvl2pPr marL="1920875" algn="l" defTabSz="3841115" rtl="0" eaLnBrk="1" latinLnBrk="1" hangingPunct="1">
      <a:defRPr sz="7560" kern="1200">
        <a:solidFill>
          <a:schemeClr val="tx1"/>
        </a:solidFill>
        <a:latin typeface="+mn-lt"/>
        <a:ea typeface="+mn-ea"/>
        <a:cs typeface="+mn-cs"/>
      </a:defRPr>
    </a:lvl2pPr>
    <a:lvl3pPr marL="3841115" algn="l" defTabSz="3841115" rtl="0" eaLnBrk="1" latinLnBrk="1" hangingPunct="1">
      <a:defRPr sz="7560" kern="1200">
        <a:solidFill>
          <a:schemeClr val="tx1"/>
        </a:solidFill>
        <a:latin typeface="+mn-lt"/>
        <a:ea typeface="+mn-ea"/>
        <a:cs typeface="+mn-cs"/>
      </a:defRPr>
    </a:lvl3pPr>
    <a:lvl4pPr marL="5761990" algn="l" defTabSz="3841115" rtl="0" eaLnBrk="1" latinLnBrk="1" hangingPunct="1">
      <a:defRPr sz="7560" kern="1200">
        <a:solidFill>
          <a:schemeClr val="tx1"/>
        </a:solidFill>
        <a:latin typeface="+mn-lt"/>
        <a:ea typeface="+mn-ea"/>
        <a:cs typeface="+mn-cs"/>
      </a:defRPr>
    </a:lvl4pPr>
    <a:lvl5pPr marL="7682865" algn="l" defTabSz="3841115" rtl="0" eaLnBrk="1" latinLnBrk="1" hangingPunct="1">
      <a:defRPr sz="7560" kern="1200">
        <a:solidFill>
          <a:schemeClr val="tx1"/>
        </a:solidFill>
        <a:latin typeface="+mn-lt"/>
        <a:ea typeface="+mn-ea"/>
        <a:cs typeface="+mn-cs"/>
      </a:defRPr>
    </a:lvl5pPr>
    <a:lvl6pPr marL="9603105" algn="l" defTabSz="3841115" rtl="0" eaLnBrk="1" latinLnBrk="1" hangingPunct="1">
      <a:defRPr sz="7560" kern="1200">
        <a:solidFill>
          <a:schemeClr val="tx1"/>
        </a:solidFill>
        <a:latin typeface="+mn-lt"/>
        <a:ea typeface="+mn-ea"/>
        <a:cs typeface="+mn-cs"/>
      </a:defRPr>
    </a:lvl6pPr>
    <a:lvl7pPr marL="11523980" algn="l" defTabSz="3841115" rtl="0" eaLnBrk="1" latinLnBrk="1" hangingPunct="1">
      <a:defRPr sz="7560" kern="1200">
        <a:solidFill>
          <a:schemeClr val="tx1"/>
        </a:solidFill>
        <a:latin typeface="+mn-lt"/>
        <a:ea typeface="+mn-ea"/>
        <a:cs typeface="+mn-cs"/>
      </a:defRPr>
    </a:lvl7pPr>
    <a:lvl8pPr marL="13444855" algn="l" defTabSz="3841115" rtl="0" eaLnBrk="1" latinLnBrk="1" hangingPunct="1">
      <a:defRPr sz="7560" kern="1200">
        <a:solidFill>
          <a:schemeClr val="tx1"/>
        </a:solidFill>
        <a:latin typeface="+mn-lt"/>
        <a:ea typeface="+mn-ea"/>
        <a:cs typeface="+mn-cs"/>
      </a:defRPr>
    </a:lvl8pPr>
    <a:lvl9pPr marL="15365095" algn="l" defTabSz="3841115" rtl="0" eaLnBrk="1" latinLnBrk="1" hangingPunct="1">
      <a:defRPr sz="756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6953" userDrawn="1">
          <p15:clr>
            <a:srgbClr val="A4A3A4"/>
          </p15:clr>
        </p15:guide>
        <p15:guide id="3" pos="19038" userDrawn="1">
          <p15:clr>
            <a:srgbClr val="A4A3A4"/>
          </p15:clr>
        </p15:guide>
        <p15:guide id="4" pos="592" userDrawn="1">
          <p15:clr>
            <a:srgbClr val="A4A3A4"/>
          </p15:clr>
        </p15:guide>
        <p15:guide id="5" pos="9535" userDrawn="1">
          <p15:clr>
            <a:srgbClr val="A4A3A4"/>
          </p15:clr>
        </p15:guide>
        <p15:guide id="6" orient="horz" pos="1701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계정" initials="M계"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4A361"/>
    <a:srgbClr val="FF4D3F"/>
    <a:srgbClr val="3399FF"/>
    <a:srgbClr val="A585FF"/>
    <a:srgbClr val="F4766C"/>
    <a:srgbClr val="EEACE9"/>
    <a:srgbClr val="A4C1F6"/>
    <a:srgbClr val="D3D3D5"/>
    <a:srgbClr val="0D3781"/>
    <a:srgbClr val="2067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26" autoAdjust="0"/>
    <p:restoredTop sz="98680" autoAdjust="0"/>
  </p:normalViewPr>
  <p:slideViewPr>
    <p:cSldViewPr snapToGrid="0" showGuides="1">
      <p:cViewPr varScale="1">
        <p:scale>
          <a:sx n="39" d="100"/>
          <a:sy n="39" d="100"/>
        </p:scale>
        <p:origin x="114" y="1770"/>
      </p:cViewPr>
      <p:guideLst>
        <p:guide orient="horz" pos="26953"/>
        <p:guide pos="19038"/>
        <p:guide pos="592"/>
        <p:guide pos="9535"/>
        <p:guide orient="horz" pos="17019"/>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commentAuthors" Target="commentAuthors.xml"/><Relationship Id="rId8" Type="http://schemas.openxmlformats.org/officeDocument/2006/relationships/tableStyles" Target="tableStyles.xml"/><Relationship Id="rId7" Type="http://schemas.openxmlformats.org/officeDocument/2006/relationships/viewProps" Target="viewProps.xml"/><Relationship Id="rId6" Type="http://schemas.openxmlformats.org/officeDocument/2006/relationships/presProps" Target="presProps.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4302919" cy="34145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625171" y="0"/>
            <a:ext cx="4302919" cy="341458"/>
          </a:xfrm>
          <a:prstGeom prst="rect">
            <a:avLst/>
          </a:prstGeom>
        </p:spPr>
        <p:txBody>
          <a:bodyPr vert="horz" lIns="91440" tIns="45720" rIns="91440" bIns="45720" rtlCol="0"/>
          <a:lstStyle>
            <a:lvl1pPr algn="r">
              <a:defRPr sz="1200"/>
            </a:lvl1pPr>
          </a:lstStyle>
          <a:p>
            <a:fld id="{0F71F060-994B-4534-94F6-9F3DD73DAD70}" type="datetimeFigureOut">
              <a:rPr lang="ko-KR" altLang="en-US" smtClean="0"/>
            </a:fld>
            <a:endParaRPr lang="ko-KR" altLang="en-US"/>
          </a:p>
        </p:txBody>
      </p:sp>
      <p:sp>
        <p:nvSpPr>
          <p:cNvPr id="4" name="슬라이드 이미지 개체 틀 3"/>
          <p:cNvSpPr>
            <a:spLocks noGrp="1" noRot="1" noChangeAspect="1"/>
          </p:cNvSpPr>
          <p:nvPr>
            <p:ph type="sldImg" idx="2"/>
          </p:nvPr>
        </p:nvSpPr>
        <p:spPr>
          <a:xfrm>
            <a:off x="4152900" y="849313"/>
            <a:ext cx="1624013" cy="229393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992982" y="3271382"/>
            <a:ext cx="7943850" cy="2676584"/>
          </a:xfrm>
          <a:prstGeom prst="rect">
            <a:avLst/>
          </a:prstGeom>
        </p:spPr>
        <p:txBody>
          <a:bodyPr vert="horz" lIns="91440" tIns="45720" rIns="91440" bIns="45720" rtlCol="0"/>
          <a:lstStyle/>
          <a:p>
            <a:pPr lvl="0"/>
            <a:r>
              <a:rPr lang="ko-KR" altLang="en-US" smtClean="0"/>
              <a:t>마스터 텍스트 스타일 편집</a:t>
            </a:r>
            <a:endParaRPr lang="ko-KR" altLang="en-US" smtClean="0"/>
          </a:p>
          <a:p>
            <a:pPr lvl="1"/>
            <a:r>
              <a:rPr lang="ko-KR" altLang="en-US" smtClean="0"/>
              <a:t>둘째 수준</a:t>
            </a:r>
            <a:endParaRPr lang="ko-KR" altLang="en-US" smtClean="0"/>
          </a:p>
          <a:p>
            <a:pPr lvl="2"/>
            <a:r>
              <a:rPr lang="ko-KR" altLang="en-US" smtClean="0"/>
              <a:t>셋째 수준</a:t>
            </a:r>
            <a:endParaRPr lang="ko-KR" altLang="en-US" smtClean="0"/>
          </a:p>
          <a:p>
            <a:pPr lvl="3"/>
            <a:r>
              <a:rPr lang="ko-KR" altLang="en-US" smtClean="0"/>
              <a:t>넷째 수준</a:t>
            </a:r>
            <a:endParaRPr lang="ko-KR" altLang="en-US" smtClean="0"/>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6456219"/>
            <a:ext cx="4302919" cy="34145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625171" y="6456219"/>
            <a:ext cx="4302919" cy="341457"/>
          </a:xfrm>
          <a:prstGeom prst="rect">
            <a:avLst/>
          </a:prstGeom>
        </p:spPr>
        <p:txBody>
          <a:bodyPr vert="horz" lIns="91440" tIns="45720" rIns="91440" bIns="45720" rtlCol="0" anchor="b"/>
          <a:lstStyle>
            <a:lvl1pPr algn="r">
              <a:defRPr sz="1200"/>
            </a:lvl1pPr>
          </a:lstStyle>
          <a:p>
            <a:fld id="{953BB28F-35B2-439E-8256-CC9F1ACE6256}" type="slidenum">
              <a:rPr lang="ko-KR" altLang="en-US" smtClean="0"/>
            </a:fld>
            <a:endParaRPr lang="ko-KR" altLang="en-US"/>
          </a:p>
        </p:txBody>
      </p:sp>
    </p:spTree>
  </p:cSld>
  <p:clrMap bg1="lt1" tx1="dk1" bg2="lt2" tx2="dk2" accent1="accent1" accent2="accent2" accent3="accent3" accent4="accent4" accent5="accent5" accent6="accent6" hlink="hlink" folHlink="folHlink"/>
  <p:notesStyle>
    <a:lvl1pPr marL="0" algn="l" defTabSz="1082675" rtl="0" eaLnBrk="1" latinLnBrk="1" hangingPunct="1">
      <a:defRPr sz="1420" kern="1200">
        <a:solidFill>
          <a:schemeClr val="tx1"/>
        </a:solidFill>
        <a:latin typeface="+mn-lt"/>
        <a:ea typeface="+mn-ea"/>
        <a:cs typeface="+mn-cs"/>
      </a:defRPr>
    </a:lvl1pPr>
    <a:lvl2pPr marL="541020" algn="l" defTabSz="1082675" rtl="0" eaLnBrk="1" latinLnBrk="1" hangingPunct="1">
      <a:defRPr sz="1420" kern="1200">
        <a:solidFill>
          <a:schemeClr val="tx1"/>
        </a:solidFill>
        <a:latin typeface="+mn-lt"/>
        <a:ea typeface="+mn-ea"/>
        <a:cs typeface="+mn-cs"/>
      </a:defRPr>
    </a:lvl2pPr>
    <a:lvl3pPr marL="1082675" algn="l" defTabSz="1082675" rtl="0" eaLnBrk="1" latinLnBrk="1" hangingPunct="1">
      <a:defRPr sz="1420" kern="1200">
        <a:solidFill>
          <a:schemeClr val="tx1"/>
        </a:solidFill>
        <a:latin typeface="+mn-lt"/>
        <a:ea typeface="+mn-ea"/>
        <a:cs typeface="+mn-cs"/>
      </a:defRPr>
    </a:lvl3pPr>
    <a:lvl4pPr marL="1623695" algn="l" defTabSz="1082675" rtl="0" eaLnBrk="1" latinLnBrk="1" hangingPunct="1">
      <a:defRPr sz="1420" kern="1200">
        <a:solidFill>
          <a:schemeClr val="tx1"/>
        </a:solidFill>
        <a:latin typeface="+mn-lt"/>
        <a:ea typeface="+mn-ea"/>
        <a:cs typeface="+mn-cs"/>
      </a:defRPr>
    </a:lvl4pPr>
    <a:lvl5pPr marL="2164715" algn="l" defTabSz="1082675" rtl="0" eaLnBrk="1" latinLnBrk="1" hangingPunct="1">
      <a:defRPr sz="1420" kern="1200">
        <a:solidFill>
          <a:schemeClr val="tx1"/>
        </a:solidFill>
        <a:latin typeface="+mn-lt"/>
        <a:ea typeface="+mn-ea"/>
        <a:cs typeface="+mn-cs"/>
      </a:defRPr>
    </a:lvl5pPr>
    <a:lvl6pPr marL="2705735" algn="l" defTabSz="1082675" rtl="0" eaLnBrk="1" latinLnBrk="1" hangingPunct="1">
      <a:defRPr sz="1420" kern="1200">
        <a:solidFill>
          <a:schemeClr val="tx1"/>
        </a:solidFill>
        <a:latin typeface="+mn-lt"/>
        <a:ea typeface="+mn-ea"/>
        <a:cs typeface="+mn-cs"/>
      </a:defRPr>
    </a:lvl6pPr>
    <a:lvl7pPr marL="3247390" algn="l" defTabSz="1082675" rtl="0" eaLnBrk="1" latinLnBrk="1" hangingPunct="1">
      <a:defRPr sz="1420" kern="1200">
        <a:solidFill>
          <a:schemeClr val="tx1"/>
        </a:solidFill>
        <a:latin typeface="+mn-lt"/>
        <a:ea typeface="+mn-ea"/>
        <a:cs typeface="+mn-cs"/>
      </a:defRPr>
    </a:lvl7pPr>
    <a:lvl8pPr marL="3788410" algn="l" defTabSz="1082675" rtl="0" eaLnBrk="1" latinLnBrk="1" hangingPunct="1">
      <a:defRPr sz="1420" kern="1200">
        <a:solidFill>
          <a:schemeClr val="tx1"/>
        </a:solidFill>
        <a:latin typeface="+mn-lt"/>
        <a:ea typeface="+mn-ea"/>
        <a:cs typeface="+mn-cs"/>
      </a:defRPr>
    </a:lvl8pPr>
    <a:lvl9pPr marL="4329430" algn="l" defTabSz="1082675" rtl="0" eaLnBrk="1" latinLnBrk="1" hangingPunct="1">
      <a:defRPr sz="14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152900" y="849313"/>
            <a:ext cx="1624013" cy="2293937"/>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53BB28F-35B2-439E-8256-CC9F1ACE6256}" type="slidenum">
              <a:rPr lang="ko-KR" altLang="en-US" smtClean="0"/>
            </a:fld>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70641" y="7005156"/>
            <a:ext cx="25733931" cy="14902051"/>
          </a:xfrm>
        </p:spPr>
        <p:txBody>
          <a:bodyPr anchor="b"/>
          <a:lstStyle>
            <a:lvl1pPr algn="ctr">
              <a:defRPr sz="19865"/>
            </a:lvl1pPr>
          </a:lstStyle>
          <a:p>
            <a:r>
              <a:rPr lang="ko-KR" altLang="en-US" smtClean="0"/>
              <a:t>마스터 제목 스타일 편집</a:t>
            </a:r>
            <a:endParaRPr lang="en-US" dirty="0"/>
          </a:p>
        </p:txBody>
      </p:sp>
      <p:sp>
        <p:nvSpPr>
          <p:cNvPr id="3" name="Subtitle 2"/>
          <p:cNvSpPr>
            <a:spLocks noGrp="1"/>
          </p:cNvSpPr>
          <p:nvPr>
            <p:ph type="subTitle" idx="1" hasCustomPrompt="1"/>
          </p:nvPr>
        </p:nvSpPr>
        <p:spPr>
          <a:xfrm>
            <a:off x="3784402" y="22481887"/>
            <a:ext cx="22706410" cy="10334331"/>
          </a:xfrm>
        </p:spPr>
        <p:txBody>
          <a:bodyPr/>
          <a:lstStyle>
            <a:lvl1pPr marL="0" indent="0" algn="ctr">
              <a:buNone/>
              <a:defRPr sz="7945"/>
            </a:lvl1pPr>
            <a:lvl2pPr marL="1513840" indent="0" algn="ctr">
              <a:buNone/>
              <a:defRPr sz="6620"/>
            </a:lvl2pPr>
            <a:lvl3pPr marL="3027680" indent="0" algn="ctr">
              <a:buNone/>
              <a:defRPr sz="5960"/>
            </a:lvl3pPr>
            <a:lvl4pPr marL="4541520" indent="0" algn="ctr">
              <a:buNone/>
              <a:defRPr sz="5295"/>
            </a:lvl4pPr>
            <a:lvl5pPr marL="6054725" indent="0" algn="ctr">
              <a:buNone/>
              <a:defRPr sz="5295"/>
            </a:lvl5pPr>
            <a:lvl6pPr marL="7568565" indent="0" algn="ctr">
              <a:buNone/>
              <a:defRPr sz="5295"/>
            </a:lvl6pPr>
            <a:lvl7pPr marL="9082405" indent="0" algn="ctr">
              <a:buNone/>
              <a:defRPr sz="5295"/>
            </a:lvl7pPr>
            <a:lvl8pPr marL="10596245" indent="0" algn="ctr">
              <a:buNone/>
              <a:defRPr sz="5295"/>
            </a:lvl8pPr>
            <a:lvl9pPr marL="12110085" indent="0" algn="ctr">
              <a:buNone/>
              <a:defRPr sz="5295"/>
            </a:lvl9pPr>
          </a:lstStyle>
          <a:p>
            <a:r>
              <a:rPr lang="ko-KR" altLang="en-US" smtClean="0"/>
              <a:t>마스터 부제목 스타일 편집</a:t>
            </a:r>
            <a:endParaRPr lang="en-US" dirty="0"/>
          </a:p>
        </p:txBody>
      </p:sp>
      <p:sp>
        <p:nvSpPr>
          <p:cNvPr id="4" name="Date Placeholder 3"/>
          <p:cNvSpPr>
            <a:spLocks noGrp="1"/>
          </p:cNvSpPr>
          <p:nvPr>
            <p:ph type="dt" sz="half" idx="10"/>
          </p:nvPr>
        </p:nvSpPr>
        <p:spPr/>
        <p:txBody>
          <a:bodyPr/>
          <a:lstStyle/>
          <a:p>
            <a:fld id="{95DBD556-5C3E-4BAC-BF08-0ADB7ED7DC62}" type="datetimeFigureOut">
              <a:rPr lang="ko-KR" altLang="en-US" smtClean="0"/>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6B85C94-8851-49A7-A09C-0EBC1AC10CDC}" type="slidenum">
              <a:rPr lang="ko-KR" altLang="en-US" smtClean="0"/>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hasCustomPrompt="1"/>
          </p:nvPr>
        </p:nvSpPr>
        <p:spPr/>
        <p:txBody>
          <a:bodyPr vert="eaVert"/>
          <a:lstStyle/>
          <a:p>
            <a:pPr lvl="0"/>
            <a:r>
              <a:rPr lang="ko-KR" altLang="en-US" smtClean="0"/>
              <a:t>마스터 텍스트 스타일을 편집합니다</a:t>
            </a:r>
            <a:endParaRPr lang="ko-KR" altLang="en-US" smtClean="0"/>
          </a:p>
          <a:p>
            <a:pPr lvl="1"/>
            <a:r>
              <a:rPr lang="ko-KR" altLang="en-US" smtClean="0"/>
              <a:t>둘째 수준</a:t>
            </a:r>
            <a:endParaRPr lang="ko-KR" altLang="en-US" smtClean="0"/>
          </a:p>
          <a:p>
            <a:pPr lvl="2"/>
            <a:r>
              <a:rPr lang="ko-KR" altLang="en-US" smtClean="0"/>
              <a:t>셋째 수준</a:t>
            </a:r>
            <a:endParaRPr lang="ko-KR" altLang="en-US" smtClean="0"/>
          </a:p>
          <a:p>
            <a:pPr lvl="3"/>
            <a:r>
              <a:rPr lang="ko-KR" altLang="en-US" smtClean="0"/>
              <a:t>넷째 수준</a:t>
            </a:r>
            <a:endParaRPr lang="ko-KR" altLang="en-US" smtClean="0"/>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95DBD556-5C3E-4BAC-BF08-0ADB7ED7DC62}" type="datetimeFigureOut">
              <a:rPr lang="ko-KR" altLang="en-US" smtClean="0"/>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6B85C94-8851-49A7-A09C-0EBC1AC10CDC}" type="slidenum">
              <a:rPr lang="ko-KR" altLang="en-US" smtClean="0"/>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21665701" y="2278904"/>
            <a:ext cx="6528093" cy="36274211"/>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hasCustomPrompt="1"/>
          </p:nvPr>
        </p:nvSpPr>
        <p:spPr>
          <a:xfrm>
            <a:off x="2081423" y="2278904"/>
            <a:ext cx="19205838" cy="36274211"/>
          </a:xfrm>
        </p:spPr>
        <p:txBody>
          <a:bodyPr vert="eaVert"/>
          <a:lstStyle/>
          <a:p>
            <a:pPr lvl="0"/>
            <a:r>
              <a:rPr lang="ko-KR" altLang="en-US" smtClean="0"/>
              <a:t>마스터 텍스트 스타일을 편집합니다</a:t>
            </a:r>
            <a:endParaRPr lang="ko-KR" altLang="en-US" smtClean="0"/>
          </a:p>
          <a:p>
            <a:pPr lvl="1"/>
            <a:r>
              <a:rPr lang="ko-KR" altLang="en-US" smtClean="0"/>
              <a:t>둘째 수준</a:t>
            </a:r>
            <a:endParaRPr lang="ko-KR" altLang="en-US" smtClean="0"/>
          </a:p>
          <a:p>
            <a:pPr lvl="2"/>
            <a:r>
              <a:rPr lang="ko-KR" altLang="en-US" smtClean="0"/>
              <a:t>셋째 수준</a:t>
            </a:r>
            <a:endParaRPr lang="ko-KR" altLang="en-US" smtClean="0"/>
          </a:p>
          <a:p>
            <a:pPr lvl="3"/>
            <a:r>
              <a:rPr lang="ko-KR" altLang="en-US" smtClean="0"/>
              <a:t>넷째 수준</a:t>
            </a:r>
            <a:endParaRPr lang="ko-KR" altLang="en-US" smtClean="0"/>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95DBD556-5C3E-4BAC-BF08-0ADB7ED7DC62}" type="datetimeFigureOut">
              <a:rPr lang="ko-KR" altLang="en-US" smtClean="0"/>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6B85C94-8851-49A7-A09C-0EBC1AC10CDC}" type="slidenum">
              <a:rPr lang="ko-KR" altLang="en-US" smtClean="0"/>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ko-KR" altLang="en-US" smtClean="0"/>
              <a:t>마스터 제목 스타일 편집</a:t>
            </a:r>
            <a:endParaRPr lang="en-US" dirty="0"/>
          </a:p>
        </p:txBody>
      </p:sp>
      <p:sp>
        <p:nvSpPr>
          <p:cNvPr id="3" name="Content Placeholder 2"/>
          <p:cNvSpPr>
            <a:spLocks noGrp="1"/>
          </p:cNvSpPr>
          <p:nvPr>
            <p:ph idx="1" hasCustomPrompt="1"/>
          </p:nvPr>
        </p:nvSpPr>
        <p:spPr/>
        <p:txBody>
          <a:bodyPr/>
          <a:lstStyle/>
          <a:p>
            <a:pPr lvl="0"/>
            <a:r>
              <a:rPr lang="ko-KR" altLang="en-US" smtClean="0"/>
              <a:t>마스터 텍스트 스타일을 편집합니다</a:t>
            </a:r>
            <a:endParaRPr lang="ko-KR" altLang="en-US" smtClean="0"/>
          </a:p>
          <a:p>
            <a:pPr lvl="1"/>
            <a:r>
              <a:rPr lang="ko-KR" altLang="en-US" smtClean="0"/>
              <a:t>둘째 수준</a:t>
            </a:r>
            <a:endParaRPr lang="ko-KR" altLang="en-US" smtClean="0"/>
          </a:p>
          <a:p>
            <a:pPr lvl="2"/>
            <a:r>
              <a:rPr lang="ko-KR" altLang="en-US" smtClean="0"/>
              <a:t>셋째 수준</a:t>
            </a:r>
            <a:endParaRPr lang="ko-KR" altLang="en-US" smtClean="0"/>
          </a:p>
          <a:p>
            <a:pPr lvl="3"/>
            <a:r>
              <a:rPr lang="ko-KR" altLang="en-US" smtClean="0"/>
              <a:t>넷째 수준</a:t>
            </a:r>
            <a:endParaRPr lang="ko-KR" altLang="en-US" smtClean="0"/>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95DBD556-5C3E-4BAC-BF08-0ADB7ED7DC62}" type="datetimeFigureOut">
              <a:rPr lang="ko-KR" altLang="en-US" smtClean="0"/>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6B85C94-8851-49A7-A09C-0EBC1AC10CDC}" type="slidenum">
              <a:rPr lang="ko-KR" altLang="en-US" smtClean="0"/>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65654" y="10671229"/>
            <a:ext cx="26112371" cy="17805173"/>
          </a:xfrm>
        </p:spPr>
        <p:txBody>
          <a:bodyPr anchor="b"/>
          <a:lstStyle>
            <a:lvl1pPr>
              <a:defRPr sz="19865"/>
            </a:lvl1pPr>
          </a:lstStyle>
          <a:p>
            <a:r>
              <a:rPr lang="ko-KR" altLang="en-US" smtClean="0"/>
              <a:t>마스터 제목 스타일 편집</a:t>
            </a:r>
            <a:endParaRPr lang="en-US" dirty="0"/>
          </a:p>
        </p:txBody>
      </p:sp>
      <p:sp>
        <p:nvSpPr>
          <p:cNvPr id="3" name="Text Placeholder 2"/>
          <p:cNvSpPr>
            <a:spLocks noGrp="1"/>
          </p:cNvSpPr>
          <p:nvPr>
            <p:ph type="body" idx="1" hasCustomPrompt="1"/>
          </p:nvPr>
        </p:nvSpPr>
        <p:spPr>
          <a:xfrm>
            <a:off x="2065654" y="28644846"/>
            <a:ext cx="26112371" cy="9363320"/>
          </a:xfrm>
        </p:spPr>
        <p:txBody>
          <a:bodyPr/>
          <a:lstStyle>
            <a:lvl1pPr marL="0" indent="0">
              <a:buNone/>
              <a:defRPr sz="7945">
                <a:solidFill>
                  <a:schemeClr val="tx1"/>
                </a:solidFill>
              </a:defRPr>
            </a:lvl1pPr>
            <a:lvl2pPr marL="1513840" indent="0">
              <a:buNone/>
              <a:defRPr sz="6620">
                <a:solidFill>
                  <a:schemeClr val="tx1">
                    <a:tint val="75000"/>
                  </a:schemeClr>
                </a:solidFill>
              </a:defRPr>
            </a:lvl2pPr>
            <a:lvl3pPr marL="3027680" indent="0">
              <a:buNone/>
              <a:defRPr sz="5960">
                <a:solidFill>
                  <a:schemeClr val="tx1">
                    <a:tint val="75000"/>
                  </a:schemeClr>
                </a:solidFill>
              </a:defRPr>
            </a:lvl3pPr>
            <a:lvl4pPr marL="4541520" indent="0">
              <a:buNone/>
              <a:defRPr sz="5295">
                <a:solidFill>
                  <a:schemeClr val="tx1">
                    <a:tint val="75000"/>
                  </a:schemeClr>
                </a:solidFill>
              </a:defRPr>
            </a:lvl4pPr>
            <a:lvl5pPr marL="6054725" indent="0">
              <a:buNone/>
              <a:defRPr sz="5295">
                <a:solidFill>
                  <a:schemeClr val="tx1">
                    <a:tint val="75000"/>
                  </a:schemeClr>
                </a:solidFill>
              </a:defRPr>
            </a:lvl5pPr>
            <a:lvl6pPr marL="7568565" indent="0">
              <a:buNone/>
              <a:defRPr sz="5295">
                <a:solidFill>
                  <a:schemeClr val="tx1">
                    <a:tint val="75000"/>
                  </a:schemeClr>
                </a:solidFill>
              </a:defRPr>
            </a:lvl6pPr>
            <a:lvl7pPr marL="9082405" indent="0">
              <a:buNone/>
              <a:defRPr sz="5295">
                <a:solidFill>
                  <a:schemeClr val="tx1">
                    <a:tint val="75000"/>
                  </a:schemeClr>
                </a:solidFill>
              </a:defRPr>
            </a:lvl7pPr>
            <a:lvl8pPr marL="10596245" indent="0">
              <a:buNone/>
              <a:defRPr sz="5295">
                <a:solidFill>
                  <a:schemeClr val="tx1">
                    <a:tint val="75000"/>
                  </a:schemeClr>
                </a:solidFill>
              </a:defRPr>
            </a:lvl8pPr>
            <a:lvl9pPr marL="12110085" indent="0">
              <a:buNone/>
              <a:defRPr sz="5295">
                <a:solidFill>
                  <a:schemeClr val="tx1">
                    <a:tint val="75000"/>
                  </a:schemeClr>
                </a:solidFill>
              </a:defRPr>
            </a:lvl9pPr>
          </a:lstStyle>
          <a:p>
            <a:pPr lvl="0"/>
            <a:r>
              <a:rPr lang="ko-KR" altLang="en-US" smtClean="0"/>
              <a:t>마스터 텍스트 스타일을 편집합니다</a:t>
            </a:r>
            <a:endParaRPr lang="ko-KR" altLang="en-US" smtClean="0"/>
          </a:p>
        </p:txBody>
      </p:sp>
      <p:sp>
        <p:nvSpPr>
          <p:cNvPr id="4" name="Date Placeholder 3"/>
          <p:cNvSpPr>
            <a:spLocks noGrp="1"/>
          </p:cNvSpPr>
          <p:nvPr>
            <p:ph type="dt" sz="half" idx="10"/>
          </p:nvPr>
        </p:nvSpPr>
        <p:spPr/>
        <p:txBody>
          <a:bodyPr/>
          <a:lstStyle/>
          <a:p>
            <a:fld id="{95DBD556-5C3E-4BAC-BF08-0ADB7ED7DC62}" type="datetimeFigureOut">
              <a:rPr lang="ko-KR" altLang="en-US" smtClean="0"/>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6B85C94-8851-49A7-A09C-0EBC1AC10CDC}" type="slidenum">
              <a:rPr lang="ko-KR" altLang="en-US" smtClean="0"/>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ko-KR" altLang="en-US" smtClean="0"/>
              <a:t>마스터 제목 스타일 편집</a:t>
            </a:r>
            <a:endParaRPr lang="en-US" dirty="0"/>
          </a:p>
        </p:txBody>
      </p:sp>
      <p:sp>
        <p:nvSpPr>
          <p:cNvPr id="3" name="Content Placeholder 2"/>
          <p:cNvSpPr>
            <a:spLocks noGrp="1"/>
          </p:cNvSpPr>
          <p:nvPr>
            <p:ph sz="half" idx="1" hasCustomPrompt="1"/>
          </p:nvPr>
        </p:nvSpPr>
        <p:spPr>
          <a:xfrm>
            <a:off x="2081421" y="11394520"/>
            <a:ext cx="12866966" cy="27158594"/>
          </a:xfrm>
        </p:spPr>
        <p:txBody>
          <a:bodyPr/>
          <a:lstStyle/>
          <a:p>
            <a:pPr lvl="0"/>
            <a:r>
              <a:rPr lang="ko-KR" altLang="en-US" smtClean="0"/>
              <a:t>마스터 텍스트 스타일을 편집합니다</a:t>
            </a:r>
            <a:endParaRPr lang="ko-KR" altLang="en-US" smtClean="0"/>
          </a:p>
          <a:p>
            <a:pPr lvl="1"/>
            <a:r>
              <a:rPr lang="ko-KR" altLang="en-US" smtClean="0"/>
              <a:t>둘째 수준</a:t>
            </a:r>
            <a:endParaRPr lang="ko-KR" altLang="en-US" smtClean="0"/>
          </a:p>
          <a:p>
            <a:pPr lvl="2"/>
            <a:r>
              <a:rPr lang="ko-KR" altLang="en-US" smtClean="0"/>
              <a:t>셋째 수준</a:t>
            </a:r>
            <a:endParaRPr lang="ko-KR" altLang="en-US" smtClean="0"/>
          </a:p>
          <a:p>
            <a:pPr lvl="3"/>
            <a:r>
              <a:rPr lang="ko-KR" altLang="en-US" smtClean="0"/>
              <a:t>넷째 수준</a:t>
            </a:r>
            <a:endParaRPr lang="ko-KR" altLang="en-US" smtClean="0"/>
          </a:p>
          <a:p>
            <a:pPr lvl="4"/>
            <a:r>
              <a:rPr lang="ko-KR" altLang="en-US" smtClean="0"/>
              <a:t>다섯째 수준</a:t>
            </a:r>
            <a:endParaRPr lang="en-US" dirty="0"/>
          </a:p>
        </p:txBody>
      </p:sp>
      <p:sp>
        <p:nvSpPr>
          <p:cNvPr id="4" name="Content Placeholder 3"/>
          <p:cNvSpPr>
            <a:spLocks noGrp="1"/>
          </p:cNvSpPr>
          <p:nvPr>
            <p:ph sz="half" idx="2" hasCustomPrompt="1"/>
          </p:nvPr>
        </p:nvSpPr>
        <p:spPr>
          <a:xfrm>
            <a:off x="15326826" y="11394520"/>
            <a:ext cx="12866966" cy="27158594"/>
          </a:xfrm>
        </p:spPr>
        <p:txBody>
          <a:bodyPr/>
          <a:lstStyle/>
          <a:p>
            <a:pPr lvl="0"/>
            <a:r>
              <a:rPr lang="ko-KR" altLang="en-US" smtClean="0"/>
              <a:t>마스터 텍스트 스타일을 편집합니다</a:t>
            </a:r>
            <a:endParaRPr lang="ko-KR" altLang="en-US" smtClean="0"/>
          </a:p>
          <a:p>
            <a:pPr lvl="1"/>
            <a:r>
              <a:rPr lang="ko-KR" altLang="en-US" smtClean="0"/>
              <a:t>둘째 수준</a:t>
            </a:r>
            <a:endParaRPr lang="ko-KR" altLang="en-US" smtClean="0"/>
          </a:p>
          <a:p>
            <a:pPr lvl="2"/>
            <a:r>
              <a:rPr lang="ko-KR" altLang="en-US" smtClean="0"/>
              <a:t>셋째 수준</a:t>
            </a:r>
            <a:endParaRPr lang="ko-KR" altLang="en-US" smtClean="0"/>
          </a:p>
          <a:p>
            <a:pPr lvl="3"/>
            <a:r>
              <a:rPr lang="ko-KR" altLang="en-US" smtClean="0"/>
              <a:t>넷째 수준</a:t>
            </a:r>
            <a:endParaRPr lang="ko-KR" altLang="en-US" smtClean="0"/>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95DBD556-5C3E-4BAC-BF08-0ADB7ED7DC62}" type="datetimeFigureOut">
              <a:rPr lang="ko-KR" altLang="en-US" smtClean="0"/>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A6B85C94-8851-49A7-A09C-0EBC1AC10CDC}" type="slidenum">
              <a:rPr lang="ko-KR" altLang="en-US" smtClean="0"/>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85364" y="2278913"/>
            <a:ext cx="26112371" cy="8273416"/>
          </a:xfrm>
        </p:spPr>
        <p:txBody>
          <a:bodyPr/>
          <a:lstStyle/>
          <a:p>
            <a:r>
              <a:rPr lang="ko-KR" altLang="en-US" smtClean="0"/>
              <a:t>마스터 제목 스타일 편집</a:t>
            </a:r>
            <a:endParaRPr lang="en-US" dirty="0"/>
          </a:p>
        </p:txBody>
      </p:sp>
      <p:sp>
        <p:nvSpPr>
          <p:cNvPr id="3" name="Text Placeholder 2"/>
          <p:cNvSpPr>
            <a:spLocks noGrp="1"/>
          </p:cNvSpPr>
          <p:nvPr>
            <p:ph type="body" idx="1" hasCustomPrompt="1"/>
          </p:nvPr>
        </p:nvSpPr>
        <p:spPr>
          <a:xfrm>
            <a:off x="2085368" y="10492870"/>
            <a:ext cx="12807832" cy="5142393"/>
          </a:xfrm>
        </p:spPr>
        <p:txBody>
          <a:bodyPr anchor="b"/>
          <a:lstStyle>
            <a:lvl1pPr marL="0" indent="0">
              <a:buNone/>
              <a:defRPr sz="7945" b="1"/>
            </a:lvl1pPr>
            <a:lvl2pPr marL="1513840" indent="0">
              <a:buNone/>
              <a:defRPr sz="6620" b="1"/>
            </a:lvl2pPr>
            <a:lvl3pPr marL="3027680" indent="0">
              <a:buNone/>
              <a:defRPr sz="5960" b="1"/>
            </a:lvl3pPr>
            <a:lvl4pPr marL="4541520" indent="0">
              <a:buNone/>
              <a:defRPr sz="5295" b="1"/>
            </a:lvl4pPr>
            <a:lvl5pPr marL="6054725" indent="0">
              <a:buNone/>
              <a:defRPr sz="5295" b="1"/>
            </a:lvl5pPr>
            <a:lvl6pPr marL="7568565" indent="0">
              <a:buNone/>
              <a:defRPr sz="5295" b="1"/>
            </a:lvl6pPr>
            <a:lvl7pPr marL="9082405" indent="0">
              <a:buNone/>
              <a:defRPr sz="5295" b="1"/>
            </a:lvl7pPr>
            <a:lvl8pPr marL="10596245" indent="0">
              <a:buNone/>
              <a:defRPr sz="5295" b="1"/>
            </a:lvl8pPr>
            <a:lvl9pPr marL="12110085" indent="0">
              <a:buNone/>
              <a:defRPr sz="5295" b="1"/>
            </a:lvl9pPr>
          </a:lstStyle>
          <a:p>
            <a:pPr lvl="0"/>
            <a:r>
              <a:rPr lang="ko-KR" altLang="en-US" smtClean="0"/>
              <a:t>마스터 텍스트 스타일을 편집합니다</a:t>
            </a:r>
            <a:endParaRPr lang="ko-KR" altLang="en-US" smtClean="0"/>
          </a:p>
        </p:txBody>
      </p:sp>
      <p:sp>
        <p:nvSpPr>
          <p:cNvPr id="4" name="Content Placeholder 3"/>
          <p:cNvSpPr>
            <a:spLocks noGrp="1"/>
          </p:cNvSpPr>
          <p:nvPr>
            <p:ph sz="half" idx="2" hasCustomPrompt="1"/>
          </p:nvPr>
        </p:nvSpPr>
        <p:spPr>
          <a:xfrm>
            <a:off x="2085368" y="15635264"/>
            <a:ext cx="12807832" cy="22997117"/>
          </a:xfrm>
        </p:spPr>
        <p:txBody>
          <a:bodyPr/>
          <a:lstStyle/>
          <a:p>
            <a:pPr lvl="0"/>
            <a:r>
              <a:rPr lang="ko-KR" altLang="en-US" smtClean="0"/>
              <a:t>마스터 텍스트 스타일을 편집합니다</a:t>
            </a:r>
            <a:endParaRPr lang="ko-KR" altLang="en-US" smtClean="0"/>
          </a:p>
          <a:p>
            <a:pPr lvl="1"/>
            <a:r>
              <a:rPr lang="ko-KR" altLang="en-US" smtClean="0"/>
              <a:t>둘째 수준</a:t>
            </a:r>
            <a:endParaRPr lang="ko-KR" altLang="en-US" smtClean="0"/>
          </a:p>
          <a:p>
            <a:pPr lvl="2"/>
            <a:r>
              <a:rPr lang="ko-KR" altLang="en-US" smtClean="0"/>
              <a:t>셋째 수준</a:t>
            </a:r>
            <a:endParaRPr lang="ko-KR" altLang="en-US" smtClean="0"/>
          </a:p>
          <a:p>
            <a:pPr lvl="3"/>
            <a:r>
              <a:rPr lang="ko-KR" altLang="en-US" smtClean="0"/>
              <a:t>넷째 수준</a:t>
            </a:r>
            <a:endParaRPr lang="ko-KR" altLang="en-US" smtClean="0"/>
          </a:p>
          <a:p>
            <a:pPr lvl="4"/>
            <a:r>
              <a:rPr lang="ko-KR" altLang="en-US" smtClean="0"/>
              <a:t>다섯째 수준</a:t>
            </a:r>
            <a:endParaRPr lang="en-US" dirty="0"/>
          </a:p>
        </p:txBody>
      </p:sp>
      <p:sp>
        <p:nvSpPr>
          <p:cNvPr id="5" name="Text Placeholder 4"/>
          <p:cNvSpPr>
            <a:spLocks noGrp="1"/>
          </p:cNvSpPr>
          <p:nvPr>
            <p:ph type="body" sz="quarter" idx="3" hasCustomPrompt="1"/>
          </p:nvPr>
        </p:nvSpPr>
        <p:spPr>
          <a:xfrm>
            <a:off x="15326828" y="10492870"/>
            <a:ext cx="12870909" cy="5142393"/>
          </a:xfrm>
        </p:spPr>
        <p:txBody>
          <a:bodyPr anchor="b"/>
          <a:lstStyle>
            <a:lvl1pPr marL="0" indent="0">
              <a:buNone/>
              <a:defRPr sz="7945" b="1"/>
            </a:lvl1pPr>
            <a:lvl2pPr marL="1513840" indent="0">
              <a:buNone/>
              <a:defRPr sz="6620" b="1"/>
            </a:lvl2pPr>
            <a:lvl3pPr marL="3027680" indent="0">
              <a:buNone/>
              <a:defRPr sz="5960" b="1"/>
            </a:lvl3pPr>
            <a:lvl4pPr marL="4541520" indent="0">
              <a:buNone/>
              <a:defRPr sz="5295" b="1"/>
            </a:lvl4pPr>
            <a:lvl5pPr marL="6054725" indent="0">
              <a:buNone/>
              <a:defRPr sz="5295" b="1"/>
            </a:lvl5pPr>
            <a:lvl6pPr marL="7568565" indent="0">
              <a:buNone/>
              <a:defRPr sz="5295" b="1"/>
            </a:lvl6pPr>
            <a:lvl7pPr marL="9082405" indent="0">
              <a:buNone/>
              <a:defRPr sz="5295" b="1"/>
            </a:lvl7pPr>
            <a:lvl8pPr marL="10596245" indent="0">
              <a:buNone/>
              <a:defRPr sz="5295" b="1"/>
            </a:lvl8pPr>
            <a:lvl9pPr marL="12110085" indent="0">
              <a:buNone/>
              <a:defRPr sz="5295" b="1"/>
            </a:lvl9pPr>
          </a:lstStyle>
          <a:p>
            <a:pPr lvl="0"/>
            <a:r>
              <a:rPr lang="ko-KR" altLang="en-US" smtClean="0"/>
              <a:t>마스터 텍스트 스타일을 편집합니다</a:t>
            </a:r>
            <a:endParaRPr lang="ko-KR" altLang="en-US" smtClean="0"/>
          </a:p>
        </p:txBody>
      </p:sp>
      <p:sp>
        <p:nvSpPr>
          <p:cNvPr id="6" name="Content Placeholder 5"/>
          <p:cNvSpPr>
            <a:spLocks noGrp="1"/>
          </p:cNvSpPr>
          <p:nvPr>
            <p:ph sz="quarter" idx="4" hasCustomPrompt="1"/>
          </p:nvPr>
        </p:nvSpPr>
        <p:spPr>
          <a:xfrm>
            <a:off x="15326828" y="15635264"/>
            <a:ext cx="12870909" cy="22997117"/>
          </a:xfrm>
        </p:spPr>
        <p:txBody>
          <a:bodyPr/>
          <a:lstStyle/>
          <a:p>
            <a:pPr lvl="0"/>
            <a:r>
              <a:rPr lang="ko-KR" altLang="en-US" smtClean="0"/>
              <a:t>마스터 텍스트 스타일을 편집합니다</a:t>
            </a:r>
            <a:endParaRPr lang="ko-KR" altLang="en-US" smtClean="0"/>
          </a:p>
          <a:p>
            <a:pPr lvl="1"/>
            <a:r>
              <a:rPr lang="ko-KR" altLang="en-US" smtClean="0"/>
              <a:t>둘째 수준</a:t>
            </a:r>
            <a:endParaRPr lang="ko-KR" altLang="en-US" smtClean="0"/>
          </a:p>
          <a:p>
            <a:pPr lvl="2"/>
            <a:r>
              <a:rPr lang="ko-KR" altLang="en-US" smtClean="0"/>
              <a:t>셋째 수준</a:t>
            </a:r>
            <a:endParaRPr lang="ko-KR" altLang="en-US" smtClean="0"/>
          </a:p>
          <a:p>
            <a:pPr lvl="3"/>
            <a:r>
              <a:rPr lang="ko-KR" altLang="en-US" smtClean="0"/>
              <a:t>넷째 수준</a:t>
            </a:r>
            <a:endParaRPr lang="ko-KR" altLang="en-US" smtClean="0"/>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95DBD556-5C3E-4BAC-BF08-0ADB7ED7DC62}" type="datetimeFigureOut">
              <a:rPr lang="ko-KR" altLang="en-US" smtClean="0"/>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A6B85C94-8851-49A7-A09C-0EBC1AC10CDC}" type="slidenum">
              <a:rPr lang="ko-KR" altLang="en-US" smtClean="0"/>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95DBD556-5C3E-4BAC-BF08-0ADB7ED7DC62}" type="datetimeFigureOut">
              <a:rPr lang="ko-KR" altLang="en-US" smtClean="0"/>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A6B85C94-8851-49A7-A09C-0EBC1AC10CDC}" type="slidenum">
              <a:rPr lang="ko-KR" altLang="en-US" smtClean="0"/>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DBD556-5C3E-4BAC-BF08-0ADB7ED7DC62}" type="datetimeFigureOut">
              <a:rPr lang="ko-KR" altLang="en-US" smtClean="0"/>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A6B85C94-8851-49A7-A09C-0EBC1AC10CDC}" type="slidenum">
              <a:rPr lang="ko-KR" altLang="en-US" smtClean="0"/>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85364" y="2853584"/>
            <a:ext cx="9764544" cy="9987545"/>
          </a:xfrm>
        </p:spPr>
        <p:txBody>
          <a:bodyPr anchor="b"/>
          <a:lstStyle>
            <a:lvl1pPr>
              <a:defRPr sz="10595"/>
            </a:lvl1pPr>
          </a:lstStyle>
          <a:p>
            <a:r>
              <a:rPr lang="ko-KR" altLang="en-US" smtClean="0"/>
              <a:t>마스터 제목 스타일 편집</a:t>
            </a:r>
            <a:endParaRPr lang="en-US" dirty="0"/>
          </a:p>
        </p:txBody>
      </p:sp>
      <p:sp>
        <p:nvSpPr>
          <p:cNvPr id="3" name="Content Placeholder 2"/>
          <p:cNvSpPr>
            <a:spLocks noGrp="1"/>
          </p:cNvSpPr>
          <p:nvPr>
            <p:ph idx="1" hasCustomPrompt="1"/>
          </p:nvPr>
        </p:nvSpPr>
        <p:spPr>
          <a:xfrm>
            <a:off x="12870909" y="6162959"/>
            <a:ext cx="15326827" cy="30418415"/>
          </a:xfrm>
        </p:spPr>
        <p:txBody>
          <a:bodyPr/>
          <a:lstStyle>
            <a:lvl1pPr>
              <a:defRPr sz="10595"/>
            </a:lvl1pPr>
            <a:lvl2pPr>
              <a:defRPr sz="9270"/>
            </a:lvl2pPr>
            <a:lvl3pPr>
              <a:defRPr sz="7945"/>
            </a:lvl3pPr>
            <a:lvl4pPr>
              <a:defRPr sz="6620"/>
            </a:lvl4pPr>
            <a:lvl5pPr>
              <a:defRPr sz="6620"/>
            </a:lvl5pPr>
            <a:lvl6pPr>
              <a:defRPr sz="6620"/>
            </a:lvl6pPr>
            <a:lvl7pPr>
              <a:defRPr sz="6620"/>
            </a:lvl7pPr>
            <a:lvl8pPr>
              <a:defRPr sz="6620"/>
            </a:lvl8pPr>
            <a:lvl9pPr>
              <a:defRPr sz="6620"/>
            </a:lvl9pPr>
          </a:lstStyle>
          <a:p>
            <a:pPr lvl="0"/>
            <a:r>
              <a:rPr lang="ko-KR" altLang="en-US" smtClean="0"/>
              <a:t>마스터 텍스트 스타일을 편집합니다</a:t>
            </a:r>
            <a:endParaRPr lang="ko-KR" altLang="en-US" smtClean="0"/>
          </a:p>
          <a:p>
            <a:pPr lvl="1"/>
            <a:r>
              <a:rPr lang="ko-KR" altLang="en-US" smtClean="0"/>
              <a:t>둘째 수준</a:t>
            </a:r>
            <a:endParaRPr lang="ko-KR" altLang="en-US" smtClean="0"/>
          </a:p>
          <a:p>
            <a:pPr lvl="2"/>
            <a:r>
              <a:rPr lang="ko-KR" altLang="en-US" smtClean="0"/>
              <a:t>셋째 수준</a:t>
            </a:r>
            <a:endParaRPr lang="ko-KR" altLang="en-US" smtClean="0"/>
          </a:p>
          <a:p>
            <a:pPr lvl="3"/>
            <a:r>
              <a:rPr lang="ko-KR" altLang="en-US" smtClean="0"/>
              <a:t>넷째 수준</a:t>
            </a:r>
            <a:endParaRPr lang="ko-KR" altLang="en-US" smtClean="0"/>
          </a:p>
          <a:p>
            <a:pPr lvl="4"/>
            <a:r>
              <a:rPr lang="ko-KR" altLang="en-US" smtClean="0"/>
              <a:t>다섯째 수준</a:t>
            </a:r>
            <a:endParaRPr lang="en-US" dirty="0"/>
          </a:p>
        </p:txBody>
      </p:sp>
      <p:sp>
        <p:nvSpPr>
          <p:cNvPr id="4" name="Text Placeholder 3"/>
          <p:cNvSpPr>
            <a:spLocks noGrp="1"/>
          </p:cNvSpPr>
          <p:nvPr>
            <p:ph type="body" sz="half" idx="2" hasCustomPrompt="1"/>
          </p:nvPr>
        </p:nvSpPr>
        <p:spPr>
          <a:xfrm>
            <a:off x="2085364" y="12841129"/>
            <a:ext cx="9764544" cy="23789780"/>
          </a:xfrm>
        </p:spPr>
        <p:txBody>
          <a:bodyPr/>
          <a:lstStyle>
            <a:lvl1pPr marL="0" indent="0">
              <a:buNone/>
              <a:defRPr sz="5295"/>
            </a:lvl1pPr>
            <a:lvl2pPr marL="1513840" indent="0">
              <a:buNone/>
              <a:defRPr sz="4635"/>
            </a:lvl2pPr>
            <a:lvl3pPr marL="3027680" indent="0">
              <a:buNone/>
              <a:defRPr sz="3975"/>
            </a:lvl3pPr>
            <a:lvl4pPr marL="4541520" indent="0">
              <a:buNone/>
              <a:defRPr sz="3310"/>
            </a:lvl4pPr>
            <a:lvl5pPr marL="6054725" indent="0">
              <a:buNone/>
              <a:defRPr sz="3310"/>
            </a:lvl5pPr>
            <a:lvl6pPr marL="7568565" indent="0">
              <a:buNone/>
              <a:defRPr sz="3310"/>
            </a:lvl6pPr>
            <a:lvl7pPr marL="9082405" indent="0">
              <a:buNone/>
              <a:defRPr sz="3310"/>
            </a:lvl7pPr>
            <a:lvl8pPr marL="10596245" indent="0">
              <a:buNone/>
              <a:defRPr sz="3310"/>
            </a:lvl8pPr>
            <a:lvl9pPr marL="12110085" indent="0">
              <a:buNone/>
              <a:defRPr sz="3310"/>
            </a:lvl9pPr>
          </a:lstStyle>
          <a:p>
            <a:pPr lvl="0"/>
            <a:r>
              <a:rPr lang="ko-KR" altLang="en-US" smtClean="0"/>
              <a:t>마스터 텍스트 스타일을 편집합니다</a:t>
            </a:r>
            <a:endParaRPr lang="ko-KR" altLang="en-US" smtClean="0"/>
          </a:p>
        </p:txBody>
      </p:sp>
      <p:sp>
        <p:nvSpPr>
          <p:cNvPr id="5" name="Date Placeholder 4"/>
          <p:cNvSpPr>
            <a:spLocks noGrp="1"/>
          </p:cNvSpPr>
          <p:nvPr>
            <p:ph type="dt" sz="half" idx="10"/>
          </p:nvPr>
        </p:nvSpPr>
        <p:spPr/>
        <p:txBody>
          <a:bodyPr/>
          <a:lstStyle/>
          <a:p>
            <a:fld id="{95DBD556-5C3E-4BAC-BF08-0ADB7ED7DC62}" type="datetimeFigureOut">
              <a:rPr lang="ko-KR" altLang="en-US" smtClean="0"/>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A6B85C94-8851-49A7-A09C-0EBC1AC10CDC}" type="slidenum">
              <a:rPr lang="ko-KR" altLang="en-US" smtClean="0"/>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85364" y="2853584"/>
            <a:ext cx="9764544" cy="9987545"/>
          </a:xfrm>
        </p:spPr>
        <p:txBody>
          <a:bodyPr anchor="b"/>
          <a:lstStyle>
            <a:lvl1pPr>
              <a:defRPr sz="10595"/>
            </a:lvl1pPr>
          </a:lstStyle>
          <a:p>
            <a:r>
              <a:rPr lang="ko-KR" altLang="en-US" smtClean="0"/>
              <a:t>마스터 제목 스타일 편집</a:t>
            </a:r>
            <a:endParaRPr lang="en-US" dirty="0"/>
          </a:p>
        </p:txBody>
      </p:sp>
      <p:sp>
        <p:nvSpPr>
          <p:cNvPr id="3" name="Picture Placeholder 2"/>
          <p:cNvSpPr>
            <a:spLocks noGrp="1" noChangeAspect="1"/>
          </p:cNvSpPr>
          <p:nvPr>
            <p:ph type="pic" idx="1" hasCustomPrompt="1"/>
          </p:nvPr>
        </p:nvSpPr>
        <p:spPr>
          <a:xfrm>
            <a:off x="12870909" y="6162959"/>
            <a:ext cx="15326827" cy="30418415"/>
          </a:xfrm>
        </p:spPr>
        <p:txBody>
          <a:bodyPr anchor="t"/>
          <a:lstStyle>
            <a:lvl1pPr marL="0" indent="0">
              <a:buNone/>
              <a:defRPr sz="10595"/>
            </a:lvl1pPr>
            <a:lvl2pPr marL="1513840" indent="0">
              <a:buNone/>
              <a:defRPr sz="9270"/>
            </a:lvl2pPr>
            <a:lvl3pPr marL="3027680" indent="0">
              <a:buNone/>
              <a:defRPr sz="7945"/>
            </a:lvl3pPr>
            <a:lvl4pPr marL="4541520" indent="0">
              <a:buNone/>
              <a:defRPr sz="6620"/>
            </a:lvl4pPr>
            <a:lvl5pPr marL="6054725" indent="0">
              <a:buNone/>
              <a:defRPr sz="6620"/>
            </a:lvl5pPr>
            <a:lvl6pPr marL="7568565" indent="0">
              <a:buNone/>
              <a:defRPr sz="6620"/>
            </a:lvl6pPr>
            <a:lvl7pPr marL="9082405" indent="0">
              <a:buNone/>
              <a:defRPr sz="6620"/>
            </a:lvl7pPr>
            <a:lvl8pPr marL="10596245" indent="0">
              <a:buNone/>
              <a:defRPr sz="6620"/>
            </a:lvl8pPr>
            <a:lvl9pPr marL="12110085" indent="0">
              <a:buNone/>
              <a:defRPr sz="662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hasCustomPrompt="1"/>
          </p:nvPr>
        </p:nvSpPr>
        <p:spPr>
          <a:xfrm>
            <a:off x="2085364" y="12841129"/>
            <a:ext cx="9764544" cy="23789780"/>
          </a:xfrm>
        </p:spPr>
        <p:txBody>
          <a:bodyPr/>
          <a:lstStyle>
            <a:lvl1pPr marL="0" indent="0">
              <a:buNone/>
              <a:defRPr sz="5295"/>
            </a:lvl1pPr>
            <a:lvl2pPr marL="1513840" indent="0">
              <a:buNone/>
              <a:defRPr sz="4635"/>
            </a:lvl2pPr>
            <a:lvl3pPr marL="3027680" indent="0">
              <a:buNone/>
              <a:defRPr sz="3975"/>
            </a:lvl3pPr>
            <a:lvl4pPr marL="4541520" indent="0">
              <a:buNone/>
              <a:defRPr sz="3310"/>
            </a:lvl4pPr>
            <a:lvl5pPr marL="6054725" indent="0">
              <a:buNone/>
              <a:defRPr sz="3310"/>
            </a:lvl5pPr>
            <a:lvl6pPr marL="7568565" indent="0">
              <a:buNone/>
              <a:defRPr sz="3310"/>
            </a:lvl6pPr>
            <a:lvl7pPr marL="9082405" indent="0">
              <a:buNone/>
              <a:defRPr sz="3310"/>
            </a:lvl7pPr>
            <a:lvl8pPr marL="10596245" indent="0">
              <a:buNone/>
              <a:defRPr sz="3310"/>
            </a:lvl8pPr>
            <a:lvl9pPr marL="12110085" indent="0">
              <a:buNone/>
              <a:defRPr sz="3310"/>
            </a:lvl9pPr>
          </a:lstStyle>
          <a:p>
            <a:pPr lvl="0"/>
            <a:r>
              <a:rPr lang="ko-KR" altLang="en-US" smtClean="0"/>
              <a:t>마스터 텍스트 스타일을 편집합니다</a:t>
            </a:r>
            <a:endParaRPr lang="ko-KR" altLang="en-US" smtClean="0"/>
          </a:p>
        </p:txBody>
      </p:sp>
      <p:sp>
        <p:nvSpPr>
          <p:cNvPr id="5" name="Date Placeholder 4"/>
          <p:cNvSpPr>
            <a:spLocks noGrp="1"/>
          </p:cNvSpPr>
          <p:nvPr>
            <p:ph type="dt" sz="half" idx="10"/>
          </p:nvPr>
        </p:nvSpPr>
        <p:spPr/>
        <p:txBody>
          <a:bodyPr/>
          <a:lstStyle/>
          <a:p>
            <a:fld id="{95DBD556-5C3E-4BAC-BF08-0ADB7ED7DC62}" type="datetimeFigureOut">
              <a:rPr lang="ko-KR" altLang="en-US" smtClean="0"/>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A6B85C94-8851-49A7-A09C-0EBC1AC10CDC}" type="slidenum">
              <a:rPr lang="ko-KR" altLang="en-US" smtClean="0"/>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ko-KR" altLang="en-US" smtClean="0"/>
              <a:t>마스터 텍스트 스타일을 편집합니다</a:t>
            </a:r>
            <a:endParaRPr lang="ko-KR" altLang="en-US" smtClean="0"/>
          </a:p>
          <a:p>
            <a:pPr lvl="1"/>
            <a:r>
              <a:rPr lang="ko-KR" altLang="en-US" smtClean="0"/>
              <a:t>둘째 수준</a:t>
            </a:r>
            <a:endParaRPr lang="ko-KR" altLang="en-US" smtClean="0"/>
          </a:p>
          <a:p>
            <a:pPr lvl="2"/>
            <a:r>
              <a:rPr lang="ko-KR" altLang="en-US" smtClean="0"/>
              <a:t>셋째 수준</a:t>
            </a:r>
            <a:endParaRPr lang="ko-KR" altLang="en-US" smtClean="0"/>
          </a:p>
          <a:p>
            <a:pPr lvl="3"/>
            <a:r>
              <a:rPr lang="ko-KR" altLang="en-US" smtClean="0"/>
              <a:t>넷째 수준</a:t>
            </a:r>
            <a:endParaRPr lang="ko-KR" altLang="en-US" smtClean="0"/>
          </a:p>
          <a:p>
            <a:pPr lvl="4"/>
            <a:r>
              <a:rPr lang="ko-KR" altLang="en-US" smtClean="0"/>
              <a:t>다섯째 수준</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5">
                <a:solidFill>
                  <a:schemeClr val="tx1">
                    <a:tint val="75000"/>
                  </a:schemeClr>
                </a:solidFill>
              </a:defRPr>
            </a:lvl1pPr>
          </a:lstStyle>
          <a:p>
            <a:fld id="{95DBD556-5C3E-4BAC-BF08-0ADB7ED7DC62}" type="datetimeFigureOut">
              <a:rPr lang="ko-KR" altLang="en-US" smtClean="0"/>
            </a:fld>
            <a:endParaRPr lang="ko-KR" altLang="en-US"/>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5">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5">
                <a:solidFill>
                  <a:schemeClr val="tx1">
                    <a:tint val="75000"/>
                  </a:schemeClr>
                </a:solidFill>
              </a:defRPr>
            </a:lvl1pPr>
          </a:lstStyle>
          <a:p>
            <a:fld id="{A6B85C94-8851-49A7-A09C-0EBC1AC10CDC}" type="slidenum">
              <a:rPr lang="ko-KR" altLang="en-US" smtClean="0"/>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3027680" rtl="0" eaLnBrk="1" latinLnBrk="1" hangingPunct="1">
        <a:lnSpc>
          <a:spcPct val="90000"/>
        </a:lnSpc>
        <a:spcBef>
          <a:spcPct val="0"/>
        </a:spcBef>
        <a:buNone/>
        <a:defRPr sz="14570" kern="1200">
          <a:solidFill>
            <a:schemeClr val="tx1"/>
          </a:solidFill>
          <a:latin typeface="+mj-lt"/>
          <a:ea typeface="+mj-ea"/>
          <a:cs typeface="+mj-cs"/>
        </a:defRPr>
      </a:lvl1pPr>
    </p:titleStyle>
    <p:bodyStyle>
      <a:lvl1pPr marL="756920" indent="-756920" algn="l" defTabSz="3027680" rtl="0" eaLnBrk="1" latinLnBrk="1" hangingPunct="1">
        <a:lnSpc>
          <a:spcPct val="90000"/>
        </a:lnSpc>
        <a:spcBef>
          <a:spcPts val="3310"/>
        </a:spcBef>
        <a:buFont typeface="Arial" panose="020B0604020202020204" pitchFamily="34" charset="0"/>
        <a:buChar char="•"/>
        <a:defRPr sz="9270" kern="1200">
          <a:solidFill>
            <a:schemeClr val="tx1"/>
          </a:solidFill>
          <a:latin typeface="+mn-lt"/>
          <a:ea typeface="+mn-ea"/>
          <a:cs typeface="+mn-cs"/>
        </a:defRPr>
      </a:lvl1pPr>
      <a:lvl2pPr marL="2270760" indent="-756920" algn="l" defTabSz="3027680" rtl="0" eaLnBrk="1" latinLnBrk="1" hangingPunct="1">
        <a:lnSpc>
          <a:spcPct val="90000"/>
        </a:lnSpc>
        <a:spcBef>
          <a:spcPts val="1655"/>
        </a:spcBef>
        <a:buFont typeface="Arial" panose="020B0604020202020204" pitchFamily="34" charset="0"/>
        <a:buChar char="•"/>
        <a:defRPr sz="7945" kern="1200">
          <a:solidFill>
            <a:schemeClr val="tx1"/>
          </a:solidFill>
          <a:latin typeface="+mn-lt"/>
          <a:ea typeface="+mn-ea"/>
          <a:cs typeface="+mn-cs"/>
        </a:defRPr>
      </a:lvl2pPr>
      <a:lvl3pPr marL="3784600" indent="-756920" algn="l" defTabSz="3027680" rtl="0" eaLnBrk="1" latinLnBrk="1" hangingPunct="1">
        <a:lnSpc>
          <a:spcPct val="90000"/>
        </a:lnSpc>
        <a:spcBef>
          <a:spcPts val="1655"/>
        </a:spcBef>
        <a:buFont typeface="Arial" panose="020B0604020202020204" pitchFamily="34" charset="0"/>
        <a:buChar char="•"/>
        <a:defRPr sz="6620" kern="1200">
          <a:solidFill>
            <a:schemeClr val="tx1"/>
          </a:solidFill>
          <a:latin typeface="+mn-lt"/>
          <a:ea typeface="+mn-ea"/>
          <a:cs typeface="+mn-cs"/>
        </a:defRPr>
      </a:lvl3pPr>
      <a:lvl4pPr marL="5297805" indent="-756920" algn="l" defTabSz="3027680"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645" indent="-756920" algn="l" defTabSz="3027680"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485" indent="-756920" algn="l" defTabSz="3027680"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25" indent="-756920" algn="l" defTabSz="3027680"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165" indent="-756920" algn="l" defTabSz="3027680"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7005" indent="-756920" algn="l" defTabSz="3027680"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680" rtl="0" eaLnBrk="1" latinLnBrk="1" hangingPunct="1">
        <a:defRPr sz="5960" kern="1200">
          <a:solidFill>
            <a:schemeClr val="tx1"/>
          </a:solidFill>
          <a:latin typeface="+mn-lt"/>
          <a:ea typeface="+mn-ea"/>
          <a:cs typeface="+mn-cs"/>
        </a:defRPr>
      </a:lvl1pPr>
      <a:lvl2pPr marL="1513840" algn="l" defTabSz="3027680" rtl="0" eaLnBrk="1" latinLnBrk="1" hangingPunct="1">
        <a:defRPr sz="5960" kern="1200">
          <a:solidFill>
            <a:schemeClr val="tx1"/>
          </a:solidFill>
          <a:latin typeface="+mn-lt"/>
          <a:ea typeface="+mn-ea"/>
          <a:cs typeface="+mn-cs"/>
        </a:defRPr>
      </a:lvl2pPr>
      <a:lvl3pPr marL="3027680" algn="l" defTabSz="3027680" rtl="0" eaLnBrk="1" latinLnBrk="1" hangingPunct="1">
        <a:defRPr sz="5960" kern="1200">
          <a:solidFill>
            <a:schemeClr val="tx1"/>
          </a:solidFill>
          <a:latin typeface="+mn-lt"/>
          <a:ea typeface="+mn-ea"/>
          <a:cs typeface="+mn-cs"/>
        </a:defRPr>
      </a:lvl3pPr>
      <a:lvl4pPr marL="4541520" algn="l" defTabSz="3027680" rtl="0" eaLnBrk="1" latinLnBrk="1" hangingPunct="1">
        <a:defRPr sz="5960" kern="1200">
          <a:solidFill>
            <a:schemeClr val="tx1"/>
          </a:solidFill>
          <a:latin typeface="+mn-lt"/>
          <a:ea typeface="+mn-ea"/>
          <a:cs typeface="+mn-cs"/>
        </a:defRPr>
      </a:lvl4pPr>
      <a:lvl5pPr marL="6054725" algn="l" defTabSz="3027680" rtl="0" eaLnBrk="1" latinLnBrk="1" hangingPunct="1">
        <a:defRPr sz="5960" kern="1200">
          <a:solidFill>
            <a:schemeClr val="tx1"/>
          </a:solidFill>
          <a:latin typeface="+mn-lt"/>
          <a:ea typeface="+mn-ea"/>
          <a:cs typeface="+mn-cs"/>
        </a:defRPr>
      </a:lvl5pPr>
      <a:lvl6pPr marL="7568565" algn="l" defTabSz="3027680" rtl="0" eaLnBrk="1" latinLnBrk="1" hangingPunct="1">
        <a:defRPr sz="5960" kern="1200">
          <a:solidFill>
            <a:schemeClr val="tx1"/>
          </a:solidFill>
          <a:latin typeface="+mn-lt"/>
          <a:ea typeface="+mn-ea"/>
          <a:cs typeface="+mn-cs"/>
        </a:defRPr>
      </a:lvl6pPr>
      <a:lvl7pPr marL="9082405" algn="l" defTabSz="3027680" rtl="0" eaLnBrk="1" latinLnBrk="1" hangingPunct="1">
        <a:defRPr sz="5960" kern="1200">
          <a:solidFill>
            <a:schemeClr val="tx1"/>
          </a:solidFill>
          <a:latin typeface="+mn-lt"/>
          <a:ea typeface="+mn-ea"/>
          <a:cs typeface="+mn-cs"/>
        </a:defRPr>
      </a:lvl7pPr>
      <a:lvl8pPr marL="10596245" algn="l" defTabSz="3027680" rtl="0" eaLnBrk="1" latinLnBrk="1" hangingPunct="1">
        <a:defRPr sz="5960" kern="1200">
          <a:solidFill>
            <a:schemeClr val="tx1"/>
          </a:solidFill>
          <a:latin typeface="+mn-lt"/>
          <a:ea typeface="+mn-ea"/>
          <a:cs typeface="+mn-cs"/>
        </a:defRPr>
      </a:lvl8pPr>
      <a:lvl9pPr marL="12110085" algn="l" defTabSz="3027680" rtl="0" eaLnBrk="1" latinLnBrk="1"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9" Type="http://schemas.openxmlformats.org/officeDocument/2006/relationships/notesSlide" Target="../notesSlides/notesSlide1.xml"/><Relationship Id="rId18" Type="http://schemas.openxmlformats.org/officeDocument/2006/relationships/slideLayout" Target="../slideLayouts/slideLayout1.xml"/><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pn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직사각형 46"/>
          <p:cNvSpPr/>
          <p:nvPr/>
        </p:nvSpPr>
        <p:spPr>
          <a:xfrm>
            <a:off x="15130055" y="4488295"/>
            <a:ext cx="36000" cy="37440000"/>
          </a:xfrm>
          <a:prstGeom prst="rect">
            <a:avLst/>
          </a:prstGeom>
          <a:solidFill>
            <a:srgbClr val="0D3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4105" y="42320103"/>
            <a:ext cx="30274545" cy="483660"/>
          </a:xfrm>
          <a:prstGeom prst="rect">
            <a:avLst/>
          </a:prstGeom>
          <a:solidFill>
            <a:srgbClr val="0D3781"/>
          </a:solidFill>
          <a:ln>
            <a:solidFill>
              <a:srgbClr val="0D37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370"/>
          </a:p>
        </p:txBody>
      </p:sp>
      <p:sp>
        <p:nvSpPr>
          <p:cNvPr id="40" name="AutoShape 8" descr="서울고운미소치과"/>
          <p:cNvSpPr>
            <a:spLocks noChangeAspect="1" noChangeArrowheads="1"/>
          </p:cNvSpPr>
          <p:nvPr/>
        </p:nvSpPr>
        <p:spPr bwMode="auto">
          <a:xfrm>
            <a:off x="155576" y="-14446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41" name="AutoShape 10" descr="서울고운미소치과"/>
          <p:cNvSpPr>
            <a:spLocks noChangeAspect="1" noChangeArrowheads="1"/>
          </p:cNvSpPr>
          <p:nvPr/>
        </p:nvSpPr>
        <p:spPr bwMode="auto">
          <a:xfrm>
            <a:off x="307976" y="794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graphicFrame>
        <p:nvGraphicFramePr>
          <p:cNvPr id="66" name="표 65"/>
          <p:cNvGraphicFramePr>
            <a:graphicFrameLocks noGrp="1"/>
          </p:cNvGraphicFramePr>
          <p:nvPr/>
        </p:nvGraphicFramePr>
        <p:xfrm>
          <a:off x="651990" y="10268635"/>
          <a:ext cx="13837595" cy="1824244"/>
        </p:xfrm>
        <a:graphic>
          <a:graphicData uri="http://schemas.openxmlformats.org/drawingml/2006/table">
            <a:tbl>
              <a:tblPr firstRow="1" firstCol="1">
                <a:tableStyleId>{5940675A-B579-460E-94D1-54222C63F5DA}</a:tableStyleId>
              </a:tblPr>
              <a:tblGrid>
                <a:gridCol w="1715937"/>
                <a:gridCol w="5295900"/>
                <a:gridCol w="1790700"/>
                <a:gridCol w="1657350"/>
                <a:gridCol w="1428750"/>
                <a:gridCol w="1948958"/>
              </a:tblGrid>
              <a:tr h="442044">
                <a:tc>
                  <a:txBody>
                    <a:bodyPr/>
                    <a:lstStyle/>
                    <a:p>
                      <a:pPr latinLnBrk="1"/>
                      <a:endParaRPr lang="ko-KR" altLang="en-US" sz="1700" b="0" dirty="0">
                        <a:latin typeface="Yoon 윤고딕 765" panose="020B0603000000000000" pitchFamily="50" charset="-127"/>
                        <a:ea typeface="Yoon 윤고딕 765" panose="020B0603000000000000" pitchFamily="50" charset="-127"/>
                      </a:endParaRPr>
                    </a:p>
                  </a:txBody>
                  <a:tcPr anchor="ctr">
                    <a:solidFill>
                      <a:srgbClr val="0D3781"/>
                    </a:solidFill>
                  </a:tcPr>
                </a:tc>
                <a:tc>
                  <a:txBody>
                    <a:bodyPr/>
                    <a:lstStyle/>
                    <a:p>
                      <a:pPr algn="ctr" latinLnBrk="1"/>
                      <a:r>
                        <a:rPr lang="en-US" altLang="ko-KR" sz="1700" b="0" dirty="0" smtClean="0">
                          <a:solidFill>
                            <a:schemeClr val="bg1">
                              <a:lumMod val="95000"/>
                            </a:schemeClr>
                          </a:solidFill>
                          <a:latin typeface="Yoon 윤고딕 765" panose="020B0603000000000000" pitchFamily="50" charset="-127"/>
                          <a:ea typeface="Yoon 윤고딕 765" panose="020B0603000000000000" pitchFamily="50" charset="-127"/>
                        </a:rPr>
                        <a:t>Data</a:t>
                      </a:r>
                      <a:endParaRPr lang="ko-KR" altLang="en-US" sz="1700" b="0" dirty="0">
                        <a:solidFill>
                          <a:schemeClr val="bg1">
                            <a:lumMod val="95000"/>
                          </a:schemeClr>
                        </a:solidFill>
                        <a:latin typeface="Yoon 윤고딕 765" panose="020B0603000000000000" pitchFamily="50" charset="-127"/>
                        <a:ea typeface="Yoon 윤고딕 765" panose="020B0603000000000000" pitchFamily="50" charset="-127"/>
                      </a:endParaRPr>
                    </a:p>
                  </a:txBody>
                  <a:tcPr anchor="ctr">
                    <a:solidFill>
                      <a:srgbClr val="0D3781"/>
                    </a:solidFill>
                  </a:tcPr>
                </a:tc>
                <a:tc>
                  <a:txBody>
                    <a:bodyPr/>
                    <a:lstStyle/>
                    <a:p>
                      <a:pPr algn="ctr" latinLnBrk="1"/>
                      <a:r>
                        <a:rPr lang="en-US" altLang="ko-KR" sz="1700" b="0" dirty="0" smtClean="0">
                          <a:solidFill>
                            <a:schemeClr val="bg1">
                              <a:lumMod val="95000"/>
                            </a:schemeClr>
                          </a:solidFill>
                          <a:latin typeface="Yoon 윤고딕 765" panose="020B0603000000000000" pitchFamily="50" charset="-127"/>
                          <a:ea typeface="Yoon 윤고딕 765" panose="020B0603000000000000" pitchFamily="50" charset="-127"/>
                        </a:rPr>
                        <a:t>Period</a:t>
                      </a:r>
                      <a:endParaRPr lang="ko-KR" altLang="en-US" sz="1700" b="0" dirty="0">
                        <a:solidFill>
                          <a:schemeClr val="bg1">
                            <a:lumMod val="95000"/>
                          </a:schemeClr>
                        </a:solidFill>
                        <a:latin typeface="Yoon 윤고딕 765" panose="020B0603000000000000" pitchFamily="50" charset="-127"/>
                        <a:ea typeface="Yoon 윤고딕 765" panose="020B0603000000000000" pitchFamily="50" charset="-127"/>
                      </a:endParaRPr>
                    </a:p>
                  </a:txBody>
                  <a:tcPr anchor="ctr">
                    <a:solidFill>
                      <a:srgbClr val="0D3781"/>
                    </a:solidFill>
                  </a:tcPr>
                </a:tc>
                <a:tc>
                  <a:txBody>
                    <a:bodyPr/>
                    <a:lstStyle/>
                    <a:p>
                      <a:pPr algn="ctr" latinLnBrk="1"/>
                      <a:r>
                        <a:rPr lang="en-US" altLang="ko-KR" sz="1700" b="0" dirty="0" smtClean="0">
                          <a:solidFill>
                            <a:schemeClr val="bg1">
                              <a:lumMod val="95000"/>
                            </a:schemeClr>
                          </a:solidFill>
                          <a:latin typeface="Yoon 윤고딕 765" panose="020B0603000000000000" pitchFamily="50" charset="-127"/>
                          <a:ea typeface="Yoon 윤고딕 765" panose="020B0603000000000000" pitchFamily="50" charset="-127"/>
                        </a:rPr>
                        <a:t>Season</a:t>
                      </a:r>
                      <a:endParaRPr lang="en-US" altLang="ko-KR" sz="1700" b="0" dirty="0" smtClean="0">
                        <a:solidFill>
                          <a:schemeClr val="bg1">
                            <a:lumMod val="95000"/>
                          </a:schemeClr>
                        </a:solidFill>
                        <a:latin typeface="Yoon 윤고딕 765" panose="020B0603000000000000" pitchFamily="50" charset="-127"/>
                        <a:ea typeface="Yoon 윤고딕 765" panose="020B0603000000000000" pitchFamily="50" charset="-127"/>
                      </a:endParaRPr>
                    </a:p>
                  </a:txBody>
                  <a:tcPr anchor="ctr">
                    <a:solidFill>
                      <a:srgbClr val="0D3781"/>
                    </a:solidFill>
                  </a:tcPr>
                </a:tc>
                <a:tc>
                  <a:txBody>
                    <a:bodyPr/>
                    <a:lstStyle/>
                    <a:p>
                      <a:pPr algn="ctr" latinLnBrk="1"/>
                      <a:r>
                        <a:rPr lang="en-US" altLang="ko-KR" sz="1700" b="0" dirty="0" smtClean="0">
                          <a:solidFill>
                            <a:schemeClr val="bg1">
                              <a:lumMod val="95000"/>
                            </a:schemeClr>
                          </a:solidFill>
                          <a:latin typeface="Yoon 윤고딕 765" panose="020B0603000000000000" pitchFamily="50" charset="-127"/>
                          <a:ea typeface="Yoon 윤고딕 765" panose="020B0603000000000000" pitchFamily="50" charset="-127"/>
                        </a:rPr>
                        <a:t>Timescale</a:t>
                      </a:r>
                      <a:endParaRPr lang="en-US" altLang="ko-KR" sz="1700" b="0" dirty="0" smtClean="0">
                        <a:solidFill>
                          <a:schemeClr val="bg1">
                            <a:lumMod val="95000"/>
                          </a:schemeClr>
                        </a:solidFill>
                        <a:latin typeface="Yoon 윤고딕 765" panose="020B0603000000000000" pitchFamily="50" charset="-127"/>
                        <a:ea typeface="Yoon 윤고딕 765" panose="020B0603000000000000" pitchFamily="50" charset="-127"/>
                      </a:endParaRPr>
                    </a:p>
                  </a:txBody>
                  <a:tcPr anchor="ctr">
                    <a:solidFill>
                      <a:srgbClr val="0D3781"/>
                    </a:solidFill>
                  </a:tcPr>
                </a:tc>
                <a:tc>
                  <a:txBody>
                    <a:bodyPr/>
                    <a:lstStyle/>
                    <a:p>
                      <a:pPr algn="ctr" latinLnBrk="1"/>
                      <a:r>
                        <a:rPr lang="en-US" altLang="ko-KR" sz="1700" b="0" dirty="0" smtClean="0">
                          <a:solidFill>
                            <a:schemeClr val="bg1">
                              <a:lumMod val="95000"/>
                            </a:schemeClr>
                          </a:solidFill>
                          <a:latin typeface="Yoon 윤고딕 765" panose="020B0603000000000000" pitchFamily="50" charset="-127"/>
                          <a:ea typeface="Yoon 윤고딕 765" panose="020B0603000000000000" pitchFamily="50" charset="-127"/>
                        </a:rPr>
                        <a:t>Resolution</a:t>
                      </a:r>
                      <a:endParaRPr lang="en-US" altLang="ko-KR" sz="1700" b="0" dirty="0" smtClean="0">
                        <a:solidFill>
                          <a:schemeClr val="bg1">
                            <a:lumMod val="95000"/>
                          </a:schemeClr>
                        </a:solidFill>
                        <a:latin typeface="Yoon 윤고딕 765" panose="020B0603000000000000" pitchFamily="50" charset="-127"/>
                        <a:ea typeface="Yoon 윤고딕 765" panose="020B0603000000000000" pitchFamily="50" charset="-127"/>
                      </a:endParaRPr>
                    </a:p>
                  </a:txBody>
                  <a:tcPr anchor="ctr">
                    <a:solidFill>
                      <a:srgbClr val="0D3781"/>
                    </a:solidFill>
                  </a:tcPr>
                </a:tc>
              </a:tr>
              <a:tr h="691100">
                <a:tc>
                  <a:txBody>
                    <a:bodyPr/>
                    <a:lstStyle/>
                    <a:p>
                      <a:pPr algn="ctr" latinLnBrk="1"/>
                      <a:r>
                        <a:rPr lang="en-US" altLang="ko-KR" sz="1700" b="0" dirty="0" smtClean="0">
                          <a:latin typeface="Yoon 윤고딕 765" panose="020B0603000000000000" pitchFamily="50" charset="-127"/>
                          <a:ea typeface="Yoon 윤고딕 765" panose="020B0603000000000000" pitchFamily="50" charset="-127"/>
                        </a:rPr>
                        <a:t>Detection</a:t>
                      </a:r>
                      <a:endParaRPr lang="ko-KR" altLang="en-US" sz="1700" b="0" dirty="0">
                        <a:latin typeface="Yoon 윤고딕 765" panose="020B0603000000000000" pitchFamily="50" charset="-127"/>
                        <a:ea typeface="Yoon 윤고딕 765" panose="020B0603000000000000" pitchFamily="50" charset="-127"/>
                      </a:endParaRPr>
                    </a:p>
                  </a:txBody>
                  <a:tcPr anchor="ctr">
                    <a:solidFill>
                      <a:srgbClr val="D3D3D5"/>
                    </a:solidFill>
                  </a:tcPr>
                </a:tc>
                <a:tc>
                  <a:txBody>
                    <a:bodyPr/>
                    <a:lstStyle/>
                    <a:p>
                      <a:pPr algn="ctr" latinLnBrk="1"/>
                      <a:r>
                        <a:rPr lang="en-US" altLang="ko-KR" sz="1700" b="0" dirty="0" smtClean="0">
                          <a:latin typeface="Yoon 윤고딕 765" panose="020B0603000000000000" pitchFamily="50" charset="-127"/>
                          <a:ea typeface="Yoon 윤고딕 765" panose="020B0603000000000000" pitchFamily="50" charset="-127"/>
                        </a:rPr>
                        <a:t>ERA5</a:t>
                      </a:r>
                      <a:endParaRPr lang="en-US" altLang="ko-KR" sz="1700" b="0" dirty="0" smtClean="0">
                        <a:latin typeface="Yoon 윤고딕 765" panose="020B0603000000000000" pitchFamily="50" charset="-127"/>
                        <a:ea typeface="Yoon 윤고딕 765" panose="020B0603000000000000" pitchFamily="50" charset="-127"/>
                      </a:endParaRPr>
                    </a:p>
                    <a:p>
                      <a:pPr algn="ctr" latinLnBrk="1"/>
                      <a:r>
                        <a:rPr lang="en-US" altLang="ko-KR" sz="1700" b="0" dirty="0" smtClean="0">
                          <a:latin typeface="Yoon 윤고딕 765" panose="020B0603000000000000" pitchFamily="50" charset="-127"/>
                          <a:ea typeface="Yoon 윤고딕 765" panose="020B0603000000000000" pitchFamily="50" charset="-127"/>
                        </a:rPr>
                        <a:t>(ECMWF</a:t>
                      </a:r>
                      <a:r>
                        <a:rPr lang="en-US" altLang="ko-KR" sz="1700" b="0" baseline="0" dirty="0" smtClean="0">
                          <a:latin typeface="Yoon 윤고딕 765" panose="020B0603000000000000" pitchFamily="50" charset="-127"/>
                          <a:ea typeface="Yoon 윤고딕 765" panose="020B0603000000000000" pitchFamily="50" charset="-127"/>
                        </a:rPr>
                        <a:t> Reanalysis v5) </a:t>
                      </a:r>
                      <a:endParaRPr lang="en-US" altLang="ko-KR" sz="1700" b="0" dirty="0" smtClean="0">
                        <a:latin typeface="Yoon 윤고딕 765" panose="020B0603000000000000" pitchFamily="50" charset="-127"/>
                        <a:ea typeface="Yoon 윤고딕 765" panose="020B0603000000000000" pitchFamily="50" charset="-127"/>
                      </a:endParaRPr>
                    </a:p>
                  </a:txBody>
                  <a:tcPr anchor="ctr">
                    <a:solidFill>
                      <a:schemeClr val="bg1"/>
                    </a:solidFill>
                  </a:tcPr>
                </a:tc>
                <a:tc>
                  <a:txBody>
                    <a:bodyPr/>
                    <a:lstStyle/>
                    <a:p>
                      <a:pPr algn="ctr" latinLnBrk="1"/>
                      <a:r>
                        <a:rPr lang="en-US" altLang="ko-KR" sz="1700" b="0" dirty="0" smtClean="0">
                          <a:latin typeface="Yoon 윤고딕 765" panose="020B0603000000000000" pitchFamily="50" charset="-127"/>
                          <a:ea typeface="Yoon 윤고딕 765" panose="020B0603000000000000" pitchFamily="50" charset="-127"/>
                        </a:rPr>
                        <a:t>2016-2020</a:t>
                      </a:r>
                      <a:endParaRPr lang="en-US" altLang="ko-KR" sz="1700" b="0" dirty="0" smtClean="0">
                        <a:latin typeface="Yoon 윤고딕 765" panose="020B0603000000000000" pitchFamily="50" charset="-127"/>
                        <a:ea typeface="Yoon 윤고딕 765" panose="020B0603000000000000" pitchFamily="50" charset="-127"/>
                      </a:endParaRPr>
                    </a:p>
                  </a:txBody>
                  <a:tcPr anchor="ctr">
                    <a:solidFill>
                      <a:schemeClr val="bg1"/>
                    </a:solidFill>
                  </a:tcPr>
                </a:tc>
                <a:tc>
                  <a:txBody>
                    <a:bodyPr/>
                    <a:lstStyle/>
                    <a:p>
                      <a:pPr marL="0" marR="0" lvl="0" indent="0" algn="ctr" defTabSz="3027680" rtl="0" eaLnBrk="1" fontAlgn="auto" latinLnBrk="1" hangingPunct="1">
                        <a:lnSpc>
                          <a:spcPct val="100000"/>
                        </a:lnSpc>
                        <a:spcBef>
                          <a:spcPts val="0"/>
                        </a:spcBef>
                        <a:spcAft>
                          <a:spcPts val="0"/>
                        </a:spcAft>
                        <a:buClrTx/>
                        <a:buSzTx/>
                        <a:buFontTx/>
                        <a:buNone/>
                        <a:defRPr/>
                      </a:pPr>
                      <a:r>
                        <a:rPr lang="en-US" altLang="ko-KR" sz="1700" b="0" dirty="0" smtClean="0">
                          <a:latin typeface="Yoon 윤고딕 765" panose="020B0603000000000000" pitchFamily="50" charset="-127"/>
                          <a:ea typeface="Yoon 윤고딕 765" panose="020B0603000000000000" pitchFamily="50" charset="-127"/>
                        </a:rPr>
                        <a:t>Jun-Aug</a:t>
                      </a:r>
                      <a:endParaRPr lang="ko-KR" altLang="en-US" sz="1700" b="0" dirty="0" smtClean="0">
                        <a:latin typeface="Yoon 윤고딕 765" panose="020B0603000000000000" pitchFamily="50" charset="-127"/>
                        <a:ea typeface="Yoon 윤고딕 765" panose="020B0603000000000000" pitchFamily="50" charset="-127"/>
                      </a:endParaRPr>
                    </a:p>
                  </a:txBody>
                  <a:tcPr anchor="ctr">
                    <a:solidFill>
                      <a:schemeClr val="bg1"/>
                    </a:solidFill>
                  </a:tcPr>
                </a:tc>
                <a:tc>
                  <a:txBody>
                    <a:bodyPr/>
                    <a:lstStyle/>
                    <a:p>
                      <a:pPr marL="0" marR="0" lvl="0" indent="0" algn="ctr" defTabSz="3027680" rtl="0" eaLnBrk="1" fontAlgn="auto" latinLnBrk="1" hangingPunct="1">
                        <a:lnSpc>
                          <a:spcPct val="100000"/>
                        </a:lnSpc>
                        <a:spcBef>
                          <a:spcPts val="0"/>
                        </a:spcBef>
                        <a:spcAft>
                          <a:spcPts val="0"/>
                        </a:spcAft>
                        <a:buClrTx/>
                        <a:buSzTx/>
                        <a:buFontTx/>
                        <a:buNone/>
                        <a:defRPr/>
                      </a:pPr>
                      <a:r>
                        <a:rPr lang="en-US" altLang="ko-KR" sz="1700" b="0" dirty="0" smtClean="0">
                          <a:latin typeface="Yoon 윤고딕 765" panose="020B0603000000000000" pitchFamily="50" charset="-127"/>
                          <a:ea typeface="Yoon 윤고딕 765" panose="020B0603000000000000" pitchFamily="50" charset="-127"/>
                        </a:rPr>
                        <a:t>6 hourly</a:t>
                      </a:r>
                      <a:endParaRPr lang="ko-KR" altLang="en-US" sz="1700" b="0" dirty="0" smtClean="0">
                        <a:latin typeface="Yoon 윤고딕 765" panose="020B0603000000000000" pitchFamily="50" charset="-127"/>
                        <a:ea typeface="Yoon 윤고딕 765" panose="020B0603000000000000" pitchFamily="50" charset="-127"/>
                      </a:endParaRPr>
                    </a:p>
                  </a:txBody>
                  <a:tcPr anchor="ctr">
                    <a:solidFill>
                      <a:schemeClr val="bg1"/>
                    </a:solidFill>
                  </a:tcPr>
                </a:tc>
                <a:tc>
                  <a:txBody>
                    <a:bodyPr/>
                    <a:lstStyle/>
                    <a:p>
                      <a:pPr marL="0" marR="0" lvl="0" indent="0" algn="ctr" defTabSz="3027680" rtl="0" eaLnBrk="1" fontAlgn="auto" latinLnBrk="1" hangingPunct="1">
                        <a:lnSpc>
                          <a:spcPct val="100000"/>
                        </a:lnSpc>
                        <a:spcBef>
                          <a:spcPts val="0"/>
                        </a:spcBef>
                        <a:spcAft>
                          <a:spcPts val="0"/>
                        </a:spcAft>
                        <a:buClrTx/>
                        <a:buSzTx/>
                        <a:buFontTx/>
                        <a:buNone/>
                        <a:defRPr/>
                      </a:pPr>
                      <a:r>
                        <a:rPr lang="en-US" altLang="ko-KR" sz="1700" b="0" dirty="0" smtClean="0">
                          <a:latin typeface="Yoon 윤고딕 765" panose="020B0603000000000000" pitchFamily="50" charset="-127"/>
                          <a:ea typeface="Yoon 윤고딕 765" panose="020B0603000000000000" pitchFamily="50" charset="-127"/>
                        </a:rPr>
                        <a:t>1.5</a:t>
                      </a:r>
                      <a:r>
                        <a:rPr lang="en-US" altLang="ko-KR" sz="1700" b="0" dirty="0" smtClean="0">
                          <a:latin typeface="Yoon 윤고딕 765" panose="020B0603000000000000" pitchFamily="50" charset="-127"/>
                          <a:ea typeface="Yoon 윤고딕 765" panose="020B0603000000000000" pitchFamily="50" charset="-127"/>
                          <a:cs typeface="Calibri" panose="020F0502020204030204" pitchFamily="34" charset="0"/>
                        </a:rPr>
                        <a:t>°×1.5°</a:t>
                      </a:r>
                      <a:endParaRPr lang="en-US" altLang="ko-KR" sz="1700" b="0" dirty="0" smtClean="0">
                        <a:latin typeface="Yoon 윤고딕 765" panose="020B0603000000000000" pitchFamily="50" charset="-127"/>
                        <a:ea typeface="Yoon 윤고딕 765" panose="020B0603000000000000" pitchFamily="50" charset="-127"/>
                        <a:cs typeface="Calibri" panose="020F0502020204030204" pitchFamily="34" charset="0"/>
                      </a:endParaRPr>
                    </a:p>
                  </a:txBody>
                  <a:tcPr anchor="ctr">
                    <a:solidFill>
                      <a:schemeClr val="bg1"/>
                    </a:solidFill>
                  </a:tcPr>
                </a:tc>
              </a:tr>
              <a:tr h="691100">
                <a:tc>
                  <a:txBody>
                    <a:bodyPr/>
                    <a:lstStyle/>
                    <a:p>
                      <a:pPr algn="ctr" latinLnBrk="1"/>
                      <a:r>
                        <a:rPr lang="en-US" altLang="ko-KR" sz="1700" b="0" dirty="0" smtClean="0">
                          <a:latin typeface="Yoon 윤고딕 765" panose="020B0603000000000000" pitchFamily="50" charset="-127"/>
                          <a:ea typeface="Yoon 윤고딕 765" panose="020B0603000000000000" pitchFamily="50" charset="-127"/>
                        </a:rPr>
                        <a:t>Precipitation</a:t>
                      </a:r>
                      <a:endParaRPr lang="ko-KR" altLang="en-US" sz="1700" b="0" dirty="0">
                        <a:latin typeface="Yoon 윤고딕 765" panose="020B0603000000000000" pitchFamily="50" charset="-127"/>
                        <a:ea typeface="Yoon 윤고딕 765" panose="020B0603000000000000" pitchFamily="50" charset="-127"/>
                      </a:endParaRPr>
                    </a:p>
                  </a:txBody>
                  <a:tcPr anchor="ctr">
                    <a:solidFill>
                      <a:srgbClr val="D3D3D5"/>
                    </a:solidFill>
                  </a:tcPr>
                </a:tc>
                <a:tc>
                  <a:txBody>
                    <a:bodyPr/>
                    <a:lstStyle/>
                    <a:p>
                      <a:pPr algn="ctr" latinLnBrk="1"/>
                      <a:r>
                        <a:rPr lang="en-US" altLang="ko-KR" sz="1700" b="0" dirty="0" smtClean="0">
                          <a:latin typeface="Yoon 윤고딕 765" panose="020B0603000000000000" pitchFamily="50" charset="-127"/>
                          <a:ea typeface="Yoon 윤고딕 765" panose="020B0603000000000000" pitchFamily="50" charset="-127"/>
                        </a:rPr>
                        <a:t>GPCP</a:t>
                      </a:r>
                      <a:endParaRPr lang="en-US" altLang="ko-KR" sz="1700" b="0" dirty="0" smtClean="0">
                        <a:latin typeface="Yoon 윤고딕 765" panose="020B0603000000000000" pitchFamily="50" charset="-127"/>
                        <a:ea typeface="Yoon 윤고딕 765" panose="020B0603000000000000" pitchFamily="50" charset="-127"/>
                      </a:endParaRPr>
                    </a:p>
                    <a:p>
                      <a:pPr algn="ctr" latinLnBrk="1"/>
                      <a:r>
                        <a:rPr lang="en-US" altLang="ko-KR" sz="1700" b="0" dirty="0" smtClean="0">
                          <a:latin typeface="Yoon 윤고딕 765" panose="020B0603000000000000" pitchFamily="50" charset="-127"/>
                          <a:ea typeface="Yoon 윤고딕 765" panose="020B0603000000000000" pitchFamily="50" charset="-127"/>
                        </a:rPr>
                        <a:t>(Global</a:t>
                      </a:r>
                      <a:r>
                        <a:rPr lang="en-US" altLang="ko-KR" sz="1700" b="0" baseline="0" dirty="0" smtClean="0">
                          <a:latin typeface="Yoon 윤고딕 765" panose="020B0603000000000000" pitchFamily="50" charset="-127"/>
                          <a:ea typeface="Yoon 윤고딕 765" panose="020B0603000000000000" pitchFamily="50" charset="-127"/>
                        </a:rPr>
                        <a:t> precipitation Climatology Project)</a:t>
                      </a:r>
                      <a:endParaRPr lang="en-US" altLang="ko-KR" sz="1700" b="0" baseline="0" dirty="0" smtClean="0">
                        <a:latin typeface="Yoon 윤고딕 765" panose="020B0603000000000000" pitchFamily="50" charset="-127"/>
                        <a:ea typeface="Yoon 윤고딕 765" panose="020B0603000000000000" pitchFamily="50" charset="-127"/>
                      </a:endParaRPr>
                    </a:p>
                  </a:txBody>
                  <a:tcPr anchor="ctr">
                    <a:solidFill>
                      <a:schemeClr val="bg1"/>
                    </a:solidFill>
                  </a:tcPr>
                </a:tc>
                <a:tc>
                  <a:txBody>
                    <a:bodyPr/>
                    <a:lstStyle/>
                    <a:p>
                      <a:pPr algn="ctr" latinLnBrk="1"/>
                      <a:r>
                        <a:rPr lang="en-US" altLang="ko-KR" sz="1700" b="0" dirty="0" smtClean="0">
                          <a:latin typeface="Yoon 윤고딕 765" panose="020B0603000000000000" pitchFamily="50" charset="-127"/>
                          <a:ea typeface="Yoon 윤고딕 765" panose="020B0603000000000000" pitchFamily="50" charset="-127"/>
                        </a:rPr>
                        <a:t>2016-2020</a:t>
                      </a:r>
                      <a:endParaRPr lang="en-US" altLang="ko-KR" sz="1700" b="0" dirty="0" smtClean="0">
                        <a:latin typeface="Yoon 윤고딕 765" panose="020B0603000000000000" pitchFamily="50" charset="-127"/>
                        <a:ea typeface="Yoon 윤고딕 765" panose="020B0603000000000000" pitchFamily="50" charset="-127"/>
                      </a:endParaRPr>
                    </a:p>
                  </a:txBody>
                  <a:tcPr anchor="ctr">
                    <a:solidFill>
                      <a:schemeClr val="bg1"/>
                    </a:solidFill>
                  </a:tcPr>
                </a:tc>
                <a:tc>
                  <a:txBody>
                    <a:bodyPr/>
                    <a:lstStyle/>
                    <a:p>
                      <a:pPr marL="0" marR="0" lvl="0" indent="0" algn="ctr" defTabSz="3027680" rtl="0" eaLnBrk="1" fontAlgn="auto" latinLnBrk="1" hangingPunct="1">
                        <a:lnSpc>
                          <a:spcPct val="100000"/>
                        </a:lnSpc>
                        <a:spcBef>
                          <a:spcPts val="0"/>
                        </a:spcBef>
                        <a:spcAft>
                          <a:spcPts val="0"/>
                        </a:spcAft>
                        <a:buClrTx/>
                        <a:buSzTx/>
                        <a:buFontTx/>
                        <a:buNone/>
                        <a:defRPr/>
                      </a:pPr>
                      <a:r>
                        <a:rPr lang="en-US" altLang="ko-KR" sz="1700" b="0" dirty="0" smtClean="0">
                          <a:latin typeface="Yoon 윤고딕 765" panose="020B0603000000000000" pitchFamily="50" charset="-127"/>
                          <a:ea typeface="Yoon 윤고딕 765" panose="020B0603000000000000" pitchFamily="50" charset="-127"/>
                        </a:rPr>
                        <a:t>Jun-Aug</a:t>
                      </a:r>
                      <a:endParaRPr lang="ko-KR" altLang="en-US" sz="1700" b="0" dirty="0" smtClean="0">
                        <a:latin typeface="Yoon 윤고딕 765" panose="020B0603000000000000" pitchFamily="50" charset="-127"/>
                        <a:ea typeface="Yoon 윤고딕 765" panose="020B0603000000000000" pitchFamily="50" charset="-127"/>
                      </a:endParaRPr>
                    </a:p>
                  </a:txBody>
                  <a:tcPr anchor="ctr">
                    <a:solidFill>
                      <a:schemeClr val="bg1"/>
                    </a:solidFill>
                  </a:tcPr>
                </a:tc>
                <a:tc>
                  <a:txBody>
                    <a:bodyPr/>
                    <a:lstStyle/>
                    <a:p>
                      <a:pPr marL="0" marR="0" lvl="0" indent="0" algn="ctr" defTabSz="3027680" rtl="0" eaLnBrk="1" fontAlgn="auto" latinLnBrk="1" hangingPunct="1">
                        <a:lnSpc>
                          <a:spcPct val="100000"/>
                        </a:lnSpc>
                        <a:spcBef>
                          <a:spcPts val="0"/>
                        </a:spcBef>
                        <a:spcAft>
                          <a:spcPts val="0"/>
                        </a:spcAft>
                        <a:buClrTx/>
                        <a:buSzTx/>
                        <a:buFontTx/>
                        <a:buNone/>
                        <a:defRPr/>
                      </a:pPr>
                      <a:r>
                        <a:rPr lang="en-US" altLang="ko-KR" sz="1700" b="0" dirty="0" smtClean="0">
                          <a:latin typeface="Yoon 윤고딕 765" panose="020B0603000000000000" pitchFamily="50" charset="-127"/>
                          <a:ea typeface="Yoon 윤고딕 765" panose="020B0603000000000000" pitchFamily="50" charset="-127"/>
                        </a:rPr>
                        <a:t>Daily</a:t>
                      </a:r>
                      <a:endParaRPr lang="ko-KR" altLang="en-US" sz="1700" b="0" dirty="0" smtClean="0">
                        <a:latin typeface="Yoon 윤고딕 765" panose="020B0603000000000000" pitchFamily="50" charset="-127"/>
                        <a:ea typeface="Yoon 윤고딕 765" panose="020B0603000000000000" pitchFamily="50" charset="-127"/>
                      </a:endParaRPr>
                    </a:p>
                  </a:txBody>
                  <a:tcPr anchor="ctr">
                    <a:solidFill>
                      <a:schemeClr val="bg1"/>
                    </a:solidFill>
                  </a:tcPr>
                </a:tc>
                <a:tc>
                  <a:txBody>
                    <a:bodyPr/>
                    <a:lstStyle/>
                    <a:p>
                      <a:pPr marL="0" marR="0" lvl="0" indent="0" algn="ctr" defTabSz="3027680" rtl="0" eaLnBrk="1" fontAlgn="auto" latinLnBrk="1" hangingPunct="1">
                        <a:lnSpc>
                          <a:spcPct val="100000"/>
                        </a:lnSpc>
                        <a:spcBef>
                          <a:spcPts val="0"/>
                        </a:spcBef>
                        <a:spcAft>
                          <a:spcPts val="0"/>
                        </a:spcAft>
                        <a:buClrTx/>
                        <a:buSzTx/>
                        <a:buFontTx/>
                        <a:buNone/>
                        <a:defRPr/>
                      </a:pPr>
                      <a:r>
                        <a:rPr lang="en-US" altLang="ko-KR" sz="1700" b="0" dirty="0" smtClean="0">
                          <a:latin typeface="Yoon 윤고딕 765" panose="020B0603000000000000" pitchFamily="50" charset="-127"/>
                          <a:ea typeface="Yoon 윤고딕 765" panose="020B0603000000000000" pitchFamily="50" charset="-127"/>
                        </a:rPr>
                        <a:t>1</a:t>
                      </a:r>
                      <a:r>
                        <a:rPr lang="en-US" altLang="ko-KR" sz="1700" b="0" dirty="0" smtClean="0">
                          <a:latin typeface="Yoon 윤고딕 765" panose="020B0603000000000000" pitchFamily="50" charset="-127"/>
                          <a:ea typeface="Yoon 윤고딕 765" panose="020B0603000000000000" pitchFamily="50" charset="-127"/>
                          <a:cs typeface="Calibri" panose="020F0502020204030204" pitchFamily="34" charset="0"/>
                        </a:rPr>
                        <a:t>°×1°</a:t>
                      </a:r>
                      <a:endParaRPr lang="ko-KR" altLang="en-US" sz="1700" b="0" dirty="0" smtClean="0">
                        <a:latin typeface="Yoon 윤고딕 765" panose="020B0603000000000000" pitchFamily="50" charset="-127"/>
                        <a:ea typeface="Yoon 윤고딕 765" panose="020B0603000000000000" pitchFamily="50" charset="-127"/>
                      </a:endParaRPr>
                    </a:p>
                  </a:txBody>
                  <a:tcPr anchor="ctr">
                    <a:solidFill>
                      <a:schemeClr val="bg1"/>
                    </a:solidFill>
                  </a:tcPr>
                </a:tc>
              </a:tr>
            </a:tbl>
          </a:graphicData>
        </a:graphic>
      </p:graphicFrame>
      <p:sp>
        <p:nvSpPr>
          <p:cNvPr id="162" name="직사각형 161"/>
          <p:cNvSpPr/>
          <p:nvPr/>
        </p:nvSpPr>
        <p:spPr>
          <a:xfrm>
            <a:off x="26786490" y="42358817"/>
            <a:ext cx="3318537" cy="400110"/>
          </a:xfrm>
          <a:prstGeom prst="rect">
            <a:avLst/>
          </a:prstGeom>
        </p:spPr>
        <p:txBody>
          <a:bodyPr wrap="none">
            <a:spAutoFit/>
          </a:bodyPr>
          <a:lstStyle/>
          <a:p>
            <a:r>
              <a:rPr lang="en-US" altLang="ko-KR" sz="2000" dirty="0">
                <a:solidFill>
                  <a:srgbClr val="FFFFFF"/>
                </a:solidFill>
                <a:latin typeface="Yoon 윤고딕 765" panose="020B0603000000000000" pitchFamily="50" charset="-127"/>
                <a:ea typeface="Yoon 윤고딕 765" panose="020B0603000000000000" pitchFamily="50" charset="-127"/>
              </a:rPr>
              <a:t> judygyurikim@snu.ac.kr</a:t>
            </a:r>
            <a:endParaRPr lang="ko-KR" altLang="en-US" sz="6600" dirty="0">
              <a:solidFill>
                <a:srgbClr val="FFFFFF"/>
              </a:solidFill>
            </a:endParaRPr>
          </a:p>
        </p:txBody>
      </p:sp>
      <p:grpSp>
        <p:nvGrpSpPr>
          <p:cNvPr id="11" name="그룹 10"/>
          <p:cNvGrpSpPr/>
          <p:nvPr/>
        </p:nvGrpSpPr>
        <p:grpSpPr>
          <a:xfrm>
            <a:off x="4" y="-53099"/>
            <a:ext cx="30275213" cy="4066561"/>
            <a:chOff x="0" y="-53101"/>
            <a:chExt cx="30275213" cy="4066561"/>
          </a:xfrm>
        </p:grpSpPr>
        <p:sp>
          <p:nvSpPr>
            <p:cNvPr id="6" name="직사각형 5"/>
            <p:cNvSpPr/>
            <p:nvPr/>
          </p:nvSpPr>
          <p:spPr>
            <a:xfrm flipV="1">
              <a:off x="0" y="-53101"/>
              <a:ext cx="30275213" cy="4066561"/>
            </a:xfrm>
            <a:prstGeom prst="rect">
              <a:avLst/>
            </a:prstGeom>
            <a:solidFill>
              <a:srgbClr val="0D3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370"/>
            </a:p>
          </p:txBody>
        </p:sp>
        <p:sp>
          <p:nvSpPr>
            <p:cNvPr id="4" name="TextBox 3"/>
            <p:cNvSpPr txBox="1"/>
            <p:nvPr/>
          </p:nvSpPr>
          <p:spPr>
            <a:xfrm>
              <a:off x="170188" y="228393"/>
              <a:ext cx="29934836" cy="3533468"/>
            </a:xfrm>
            <a:prstGeom prst="rect">
              <a:avLst/>
            </a:prstGeom>
            <a:noFill/>
          </p:spPr>
          <p:txBody>
            <a:bodyPr wrap="square" rtlCol="0">
              <a:spAutoFit/>
            </a:bodyPr>
            <a:lstStyle/>
            <a:p>
              <a:pPr lvl="0" algn="ctr">
                <a:lnSpc>
                  <a:spcPct val="130000"/>
                </a:lnSpc>
              </a:pPr>
              <a:r>
                <a:rPr lang="ko-KR" altLang="en-US" sz="6000" b="1" dirty="0">
                  <a:solidFill>
                    <a:srgbClr val="FFFFFF"/>
                  </a:solidFill>
                  <a:latin typeface="Yoon 윤고딕 785" panose="020B0803000000000000" pitchFamily="50" charset="-127"/>
                  <a:ea typeface="Yoon 윤고딕 785" panose="020B0803000000000000" pitchFamily="50" charset="-127"/>
                </a:rPr>
                <a:t>동아시아 여름철 대기의 강 탐지 알고리즘 비교</a:t>
              </a:r>
              <a:endParaRPr lang="en-US" altLang="ko-KR" sz="6000" b="1" dirty="0">
                <a:solidFill>
                  <a:srgbClr val="FFFFFF"/>
                </a:solidFill>
                <a:latin typeface="Yoon 윤고딕 785" panose="020B0803000000000000" pitchFamily="50" charset="-127"/>
                <a:ea typeface="Yoon 윤고딕 785" panose="020B0803000000000000" pitchFamily="50" charset="-127"/>
              </a:endParaRPr>
            </a:p>
            <a:p>
              <a:pPr lvl="0" algn="ctr">
                <a:lnSpc>
                  <a:spcPct val="130000"/>
                </a:lnSpc>
              </a:pPr>
              <a:r>
                <a:rPr lang="en-US" altLang="ko-KR" sz="4800" b="1" dirty="0">
                  <a:solidFill>
                    <a:srgbClr val="FFFFFF"/>
                  </a:solidFill>
                  <a:latin typeface="Yoon 윤고딕 765" panose="020B0603000000000000" pitchFamily="50" charset="-127"/>
                  <a:ea typeface="Yoon 윤고딕 765" panose="020B0603000000000000" pitchFamily="50" charset="-127"/>
                </a:rPr>
                <a:t>Comparison of Atmospheric River detection algorithms in East Asian summer</a:t>
              </a:r>
              <a:endParaRPr lang="en-US" altLang="ko-KR" sz="4800" b="1" dirty="0">
                <a:solidFill>
                  <a:srgbClr val="FFFFFF"/>
                </a:solidFill>
                <a:latin typeface="Yoon 윤고딕 765" panose="020B0603000000000000" pitchFamily="50" charset="-127"/>
                <a:ea typeface="Yoon 윤고딕 765" panose="020B0603000000000000" pitchFamily="50" charset="-127"/>
              </a:endParaRPr>
            </a:p>
            <a:p>
              <a:pPr algn="ctr">
                <a:lnSpc>
                  <a:spcPct val="130000"/>
                </a:lnSpc>
              </a:pPr>
              <a:r>
                <a:rPr lang="ko-KR" altLang="en-US" sz="3600" b="1" u="sng" dirty="0">
                  <a:solidFill>
                    <a:srgbClr val="FFFFFF"/>
                  </a:solidFill>
                  <a:latin typeface="Yoon 윤고딕 765" panose="020B0603000000000000" pitchFamily="50" charset="-127"/>
                  <a:ea typeface="Yoon 윤고딕 765" panose="020B0603000000000000" pitchFamily="50" charset="-127"/>
                </a:rPr>
                <a:t>김규리</a:t>
              </a:r>
              <a:r>
                <a:rPr lang="en-US" altLang="ko-KR" sz="3600" dirty="0">
                  <a:solidFill>
                    <a:srgbClr val="FFFFFF"/>
                  </a:solidFill>
                  <a:latin typeface="Yoon 윤고딕 765" panose="020B0603000000000000" pitchFamily="50" charset="-127"/>
                  <a:ea typeface="Yoon 윤고딕 765" panose="020B0603000000000000" pitchFamily="50" charset="-127"/>
                </a:rPr>
                <a:t>, </a:t>
              </a:r>
              <a:r>
                <a:rPr lang="ko-KR" altLang="en-US" sz="3600" dirty="0">
                  <a:solidFill>
                    <a:srgbClr val="FFFFFF"/>
                  </a:solidFill>
                  <a:latin typeface="Yoon 윤고딕 765" panose="020B0603000000000000" pitchFamily="50" charset="-127"/>
                  <a:ea typeface="Yoon 윤고딕 765" panose="020B0603000000000000" pitchFamily="50" charset="-127"/>
                </a:rPr>
                <a:t>백승윤</a:t>
              </a:r>
              <a:r>
                <a:rPr lang="en-US" altLang="ko-KR" sz="3600" dirty="0">
                  <a:solidFill>
                    <a:srgbClr val="FFFFFF"/>
                  </a:solidFill>
                  <a:latin typeface="Yoon 윤고딕 765" panose="020B0603000000000000" pitchFamily="50" charset="-127"/>
                  <a:ea typeface="Yoon 윤고딕 765" panose="020B0603000000000000" pitchFamily="50" charset="-127"/>
                </a:rPr>
                <a:t>, </a:t>
              </a:r>
              <a:r>
                <a:rPr lang="ko-KR" altLang="en-US" sz="3600" dirty="0">
                  <a:solidFill>
                    <a:srgbClr val="FFFFFF"/>
                  </a:solidFill>
                  <a:latin typeface="Yoon 윤고딕 765" panose="020B0603000000000000" pitchFamily="50" charset="-127"/>
                  <a:ea typeface="Yoon 윤고딕 765" panose="020B0603000000000000" pitchFamily="50" charset="-127"/>
                </a:rPr>
                <a:t>권예은</a:t>
              </a:r>
              <a:r>
                <a:rPr lang="en-US" altLang="ko-KR" sz="3600" baseline="30000" dirty="0">
                  <a:solidFill>
                    <a:srgbClr val="FFFFFF"/>
                  </a:solidFill>
                  <a:latin typeface="Yoon 윤고딕 765" panose="020B0603000000000000" pitchFamily="50" charset="-127"/>
                  <a:ea typeface="Yoon 윤고딕 765" panose="020B0603000000000000" pitchFamily="50" charset="-127"/>
                </a:rPr>
                <a:t> </a:t>
              </a:r>
              <a:r>
                <a:rPr lang="en-US" altLang="ko-KR" sz="3600" dirty="0">
                  <a:solidFill>
                    <a:srgbClr val="FFFFFF"/>
                  </a:solidFill>
                  <a:latin typeface="Yoon 윤고딕 765" panose="020B0603000000000000" pitchFamily="50" charset="-127"/>
                  <a:ea typeface="Yoon 윤고딕 765" panose="020B0603000000000000" pitchFamily="50" charset="-127"/>
                </a:rPr>
                <a:t>, </a:t>
              </a:r>
              <a:r>
                <a:rPr lang="ko-KR" altLang="en-US" sz="3600" dirty="0">
                  <a:solidFill>
                    <a:srgbClr val="FFFFFF"/>
                  </a:solidFill>
                  <a:latin typeface="Yoon 윤고딕 765" panose="020B0603000000000000" pitchFamily="50" charset="-127"/>
                  <a:ea typeface="Yoon 윤고딕 765" panose="020B0603000000000000" pitchFamily="50" charset="-127"/>
                </a:rPr>
                <a:t>손석우</a:t>
              </a:r>
              <a:endParaRPr lang="en-US" altLang="ko-KR" sz="3600" baseline="30000" dirty="0">
                <a:solidFill>
                  <a:srgbClr val="FFFFFF"/>
                </a:solidFill>
                <a:latin typeface="Yoon 윤고딕 765" panose="020B0603000000000000" pitchFamily="50" charset="-127"/>
                <a:ea typeface="Yoon 윤고딕 765" panose="020B0603000000000000" pitchFamily="50" charset="-127"/>
              </a:endParaRPr>
            </a:p>
            <a:p>
              <a:pPr lvl="0" algn="ctr">
                <a:lnSpc>
                  <a:spcPct val="130000"/>
                </a:lnSpc>
              </a:pPr>
              <a:r>
                <a:rPr lang="ko-KR" altLang="en-US" sz="2800" dirty="0">
                  <a:solidFill>
                    <a:srgbClr val="FFFFFF"/>
                  </a:solidFill>
                  <a:latin typeface="Yoon 윤고딕 765" panose="020B0603000000000000" pitchFamily="50" charset="-127"/>
                  <a:ea typeface="Yoon 윤고딕 765" panose="020B0603000000000000" pitchFamily="50" charset="-127"/>
                </a:rPr>
                <a:t>서울대학교 자연과학대학 지구환경과학부 </a:t>
              </a:r>
              <a:endParaRPr lang="en-US" altLang="ko-KR" sz="2800" dirty="0">
                <a:solidFill>
                  <a:srgbClr val="FFFFFF"/>
                </a:solidFill>
                <a:latin typeface="Yoon 윤고딕 765" panose="020B0603000000000000" pitchFamily="50" charset="-127"/>
                <a:ea typeface="Yoon 윤고딕 765" panose="020B0603000000000000" pitchFamily="50" charset="-127"/>
              </a:endParaRPr>
            </a:p>
          </p:txBody>
        </p:sp>
        <p:pic>
          <p:nvPicPr>
            <p:cNvPr id="8" name="그림 7"/>
            <p:cNvPicPr>
              <a:picLocks noChangeAspect="1"/>
            </p:cNvPicPr>
            <p:nvPr/>
          </p:nvPicPr>
          <p:blipFill>
            <a:blip r:embed="rId1" cstate="print">
              <a:lum bright="70000" contrast="-70000"/>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tretch>
              <a:fillRect/>
            </a:stretch>
          </p:blipFill>
          <p:spPr>
            <a:xfrm>
              <a:off x="27146694" y="278708"/>
              <a:ext cx="2598122" cy="2999458"/>
            </a:xfrm>
            <a:prstGeom prst="rect">
              <a:avLst/>
            </a:prstGeom>
          </p:spPr>
        </p:pic>
        <p:pic>
          <p:nvPicPr>
            <p:cNvPr id="1038" name="Picture 14" descr="정장 - 대학상징 - 대학소개 - 서울대학교"/>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588360" y="722659"/>
              <a:ext cx="2321671" cy="2408348"/>
            </a:xfrm>
            <a:prstGeom prst="rect">
              <a:avLst/>
            </a:prstGeom>
            <a:noFill/>
            <a:extLst>
              <a:ext uri="{909E8E84-426E-40DD-AFC4-6F175D3DCCD1}">
                <a14:hiddenFill xmlns:a14="http://schemas.microsoft.com/office/drawing/2010/main">
                  <a:solidFill>
                    <a:srgbClr val="FFFFFF"/>
                  </a:solidFill>
                </a14:hiddenFill>
              </a:ext>
            </a:extLst>
          </p:spPr>
        </p:pic>
        <p:sp>
          <p:nvSpPr>
            <p:cNvPr id="186" name="직사각형 185"/>
            <p:cNvSpPr/>
            <p:nvPr/>
          </p:nvSpPr>
          <p:spPr>
            <a:xfrm>
              <a:off x="237461" y="152012"/>
              <a:ext cx="29800291"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370"/>
            </a:p>
          </p:txBody>
        </p:sp>
        <p:sp>
          <p:nvSpPr>
            <p:cNvPr id="187" name="직사각형 186"/>
            <p:cNvSpPr/>
            <p:nvPr/>
          </p:nvSpPr>
          <p:spPr>
            <a:xfrm>
              <a:off x="237461" y="3744819"/>
              <a:ext cx="29800291"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370"/>
            </a:p>
          </p:txBody>
        </p:sp>
      </p:grpSp>
      <p:sp>
        <p:nvSpPr>
          <p:cNvPr id="192" name="직사각형 191"/>
          <p:cNvSpPr/>
          <p:nvPr/>
        </p:nvSpPr>
        <p:spPr>
          <a:xfrm>
            <a:off x="354648" y="9905320"/>
            <a:ext cx="14411988" cy="72000"/>
          </a:xfrm>
          <a:prstGeom prst="rect">
            <a:avLst/>
          </a:prstGeom>
          <a:solidFill>
            <a:srgbClr val="0D3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3" name="모서리가 둥근 직사각형 192"/>
          <p:cNvSpPr/>
          <p:nvPr/>
        </p:nvSpPr>
        <p:spPr>
          <a:xfrm>
            <a:off x="354648" y="9106515"/>
            <a:ext cx="14411988" cy="68103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spAutoFit/>
          </a:bodyPr>
          <a:lstStyle/>
          <a:p>
            <a:pPr algn="ctr"/>
            <a:r>
              <a:rPr kumimoji="1" lang="en-US" altLang="ko-KR" sz="4000" b="1" dirty="0">
                <a:solidFill>
                  <a:srgbClr val="0D3781"/>
                </a:solidFill>
              </a:rPr>
              <a:t>Dataset</a:t>
            </a:r>
            <a:endParaRPr kumimoji="1" lang="ko-KR" altLang="en-US" sz="4000" b="1" dirty="0">
              <a:solidFill>
                <a:srgbClr val="0D3781"/>
              </a:solidFill>
            </a:endParaRPr>
          </a:p>
        </p:txBody>
      </p:sp>
      <p:sp>
        <p:nvSpPr>
          <p:cNvPr id="74" name="직사각형 73"/>
          <p:cNvSpPr/>
          <p:nvPr/>
        </p:nvSpPr>
        <p:spPr>
          <a:xfrm>
            <a:off x="248381" y="42535459"/>
            <a:ext cx="26460000"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370"/>
          </a:p>
        </p:txBody>
      </p:sp>
      <p:sp>
        <p:nvSpPr>
          <p:cNvPr id="76" name="TextBox 75"/>
          <p:cNvSpPr txBox="1"/>
          <p:nvPr/>
        </p:nvSpPr>
        <p:spPr>
          <a:xfrm>
            <a:off x="588361" y="45441576"/>
            <a:ext cx="13251208" cy="2086725"/>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kumimoji="1" lang="en-US" altLang="ko-KR" sz="3600" dirty="0">
                <a:solidFill>
                  <a:schemeClr val="tx1">
                    <a:lumMod val="75000"/>
                    <a:lumOff val="25000"/>
                  </a:schemeClr>
                </a:solidFill>
                <a:latin typeface="Calibri" panose="020F0502020204030204" pitchFamily="34" charset="0"/>
                <a:cs typeface="Calibri" panose="020F0502020204030204" pitchFamily="34" charset="0"/>
              </a:rPr>
              <a:t>IWV: </a:t>
            </a:r>
            <a:r>
              <a:rPr kumimoji="1" lang="ko-KR" altLang="en-US" sz="3600" dirty="0">
                <a:solidFill>
                  <a:schemeClr val="tx1">
                    <a:lumMod val="75000"/>
                    <a:lumOff val="25000"/>
                  </a:schemeClr>
                </a:solidFill>
                <a:latin typeface="Calibri" panose="020F0502020204030204" pitchFamily="34" charset="0"/>
                <a:cs typeface="Calibri" panose="020F0502020204030204" pitchFamily="34" charset="0"/>
              </a:rPr>
              <a:t>연직 적분된 수증기 </a:t>
            </a:r>
            <a:r>
              <a:rPr kumimoji="1" lang="en-US" altLang="ko-KR" sz="3600" dirty="0">
                <a:solidFill>
                  <a:schemeClr val="tx1">
                    <a:lumMod val="75000"/>
                    <a:lumOff val="25000"/>
                  </a:schemeClr>
                </a:solidFill>
                <a:latin typeface="Calibri" panose="020F0502020204030204" pitchFamily="34" charset="0"/>
                <a:cs typeface="Calibri" panose="020F0502020204030204" pitchFamily="34" charset="0"/>
              </a:rPr>
              <a:t>(integrated water vapor) </a:t>
            </a:r>
            <a:endParaRPr kumimoji="1" lang="en-US" altLang="ko-KR" sz="3600" dirty="0">
              <a:solidFill>
                <a:schemeClr val="tx1">
                  <a:lumMod val="75000"/>
                  <a:lumOff val="25000"/>
                </a:schemeClr>
              </a:solidFill>
              <a:latin typeface="Calibri" panose="020F0502020204030204" pitchFamily="34" charset="0"/>
              <a:cs typeface="Calibri" panose="020F0502020204030204" pitchFamily="34" charset="0"/>
            </a:endParaRPr>
          </a:p>
          <a:p>
            <a:pPr marL="342900" indent="-342900">
              <a:lnSpc>
                <a:spcPct val="120000"/>
              </a:lnSpc>
              <a:buFont typeface="Arial" panose="020B0604020202020204" pitchFamily="34" charset="0"/>
              <a:buChar char="•"/>
            </a:pPr>
            <a:r>
              <a:rPr kumimoji="1" lang="en-US" altLang="ko-KR" sz="3600" dirty="0">
                <a:solidFill>
                  <a:schemeClr val="tx1">
                    <a:lumMod val="75000"/>
                    <a:lumOff val="25000"/>
                  </a:schemeClr>
                </a:solidFill>
                <a:latin typeface="Calibri" panose="020F0502020204030204" pitchFamily="34" charset="0"/>
                <a:cs typeface="Calibri" panose="020F0502020204030204" pitchFamily="34" charset="0"/>
              </a:rPr>
              <a:t>IVT: </a:t>
            </a:r>
            <a:r>
              <a:rPr kumimoji="1" lang="ko-KR" altLang="en-US" sz="3600" dirty="0">
                <a:solidFill>
                  <a:schemeClr val="tx1">
                    <a:lumMod val="75000"/>
                    <a:lumOff val="25000"/>
                  </a:schemeClr>
                </a:solidFill>
                <a:latin typeface="Calibri" panose="020F0502020204030204" pitchFamily="34" charset="0"/>
                <a:cs typeface="Calibri" panose="020F0502020204030204" pitchFamily="34" charset="0"/>
              </a:rPr>
              <a:t>연직 적분된 수증기 수송 </a:t>
            </a:r>
            <a:r>
              <a:rPr kumimoji="1" lang="en-US" altLang="ko-KR" sz="3600" dirty="0">
                <a:solidFill>
                  <a:schemeClr val="tx1">
                    <a:lumMod val="75000"/>
                    <a:lumOff val="25000"/>
                  </a:schemeClr>
                </a:solidFill>
                <a:latin typeface="Calibri" panose="020F0502020204030204" pitchFamily="34" charset="0"/>
                <a:cs typeface="Calibri" panose="020F0502020204030204" pitchFamily="34" charset="0"/>
              </a:rPr>
              <a:t>(integrated water vapor transport) </a:t>
            </a:r>
            <a:endParaRPr kumimoji="1" lang="en-US" altLang="ko-KR" sz="3600" dirty="0">
              <a:solidFill>
                <a:schemeClr val="tx1">
                  <a:lumMod val="75000"/>
                  <a:lumOff val="25000"/>
                </a:schemeClr>
              </a:solidFill>
              <a:latin typeface="Calibri" panose="020F0502020204030204" pitchFamily="34" charset="0"/>
              <a:cs typeface="Calibri" panose="020F0502020204030204" pitchFamily="34" charset="0"/>
            </a:endParaRPr>
          </a:p>
          <a:p>
            <a:pPr marL="342900" indent="-342900">
              <a:lnSpc>
                <a:spcPct val="120000"/>
              </a:lnSpc>
              <a:buFont typeface="Arial" panose="020B0604020202020204" pitchFamily="34" charset="0"/>
              <a:buChar char="•"/>
            </a:pPr>
            <a:endParaRPr kumimoji="1" lang="ko-KR" altLang="en-US" sz="36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02" name="직사각형 101"/>
          <p:cNvSpPr/>
          <p:nvPr/>
        </p:nvSpPr>
        <p:spPr>
          <a:xfrm>
            <a:off x="17824450" y="29800551"/>
            <a:ext cx="488950" cy="304800"/>
          </a:xfrm>
          <a:prstGeom prst="rect">
            <a:avLst/>
          </a:prstGeom>
          <a:noFill/>
          <a:ln w="19050">
            <a:solidFill>
              <a:srgbClr val="0D37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8" name="그룹 27"/>
          <p:cNvGrpSpPr/>
          <p:nvPr/>
        </p:nvGrpSpPr>
        <p:grpSpPr>
          <a:xfrm>
            <a:off x="352970" y="12392888"/>
            <a:ext cx="14668319" cy="14390560"/>
            <a:chOff x="352966" y="12590595"/>
            <a:chExt cx="14668319" cy="14390559"/>
          </a:xfrm>
        </p:grpSpPr>
        <p:sp>
          <p:nvSpPr>
            <p:cNvPr id="195" name="직사각형 194"/>
            <p:cNvSpPr/>
            <p:nvPr/>
          </p:nvSpPr>
          <p:spPr>
            <a:xfrm>
              <a:off x="352966" y="13389398"/>
              <a:ext cx="14413669" cy="72000"/>
            </a:xfrm>
            <a:prstGeom prst="rect">
              <a:avLst/>
            </a:prstGeom>
            <a:solidFill>
              <a:srgbClr val="0D3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6" name="모서리가 둥근 직사각형 195"/>
            <p:cNvSpPr/>
            <p:nvPr/>
          </p:nvSpPr>
          <p:spPr>
            <a:xfrm>
              <a:off x="352966" y="12590595"/>
              <a:ext cx="14413669" cy="68103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spAutoFit/>
            </a:bodyPr>
            <a:lstStyle/>
            <a:p>
              <a:pPr algn="ctr"/>
              <a:r>
                <a:rPr kumimoji="1" lang="en-US" altLang="ko-KR" sz="4000" b="1" dirty="0">
                  <a:solidFill>
                    <a:srgbClr val="0D3781"/>
                  </a:solidFill>
                </a:rPr>
                <a:t>Detection Algorithms</a:t>
              </a:r>
              <a:endParaRPr kumimoji="1" lang="ko-KR" altLang="en-US" sz="4000" b="1" dirty="0">
                <a:solidFill>
                  <a:srgbClr val="0D3781"/>
                </a:solidFill>
              </a:endParaRPr>
            </a:p>
          </p:txBody>
        </p:sp>
        <p:grpSp>
          <p:nvGrpSpPr>
            <p:cNvPr id="13" name="그룹 12"/>
            <p:cNvGrpSpPr/>
            <p:nvPr/>
          </p:nvGrpSpPr>
          <p:grpSpPr>
            <a:xfrm>
              <a:off x="1023786" y="13568493"/>
              <a:ext cx="13028691" cy="1097274"/>
              <a:chOff x="1023785" y="14722562"/>
              <a:chExt cx="13028691" cy="1097274"/>
            </a:xfrm>
          </p:grpSpPr>
          <p:grpSp>
            <p:nvGrpSpPr>
              <p:cNvPr id="82" name="그룹 81"/>
              <p:cNvGrpSpPr/>
              <p:nvPr/>
            </p:nvGrpSpPr>
            <p:grpSpPr>
              <a:xfrm>
                <a:off x="1023785" y="14751210"/>
                <a:ext cx="3913974" cy="1068626"/>
                <a:chOff x="307457" y="20861475"/>
                <a:chExt cx="9415907" cy="975193"/>
              </a:xfrm>
            </p:grpSpPr>
            <p:sp>
              <p:nvSpPr>
                <p:cNvPr id="83" name="모서리가 둥근 직사각형 82"/>
                <p:cNvSpPr/>
                <p:nvPr/>
              </p:nvSpPr>
              <p:spPr>
                <a:xfrm>
                  <a:off x="965201" y="21084058"/>
                  <a:ext cx="8333691" cy="745749"/>
                </a:xfrm>
                <a:prstGeom prst="roundRect">
                  <a:avLst/>
                </a:prstGeom>
                <a:solidFill>
                  <a:schemeClr val="bg1"/>
                </a:solidFill>
                <a:ln w="19050">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370"/>
                </a:p>
              </p:txBody>
            </p:sp>
            <mc:AlternateContent xmlns:mc="http://schemas.openxmlformats.org/markup-compatibility/2006">
              <mc:Choice xmlns:a14="http://schemas.microsoft.com/office/drawing/2010/main" Requires="a14">
                <p:sp>
                  <p:nvSpPr>
                    <p:cNvPr id="84" name="직사각형 83"/>
                    <p:cNvSpPr/>
                    <p:nvPr/>
                  </p:nvSpPr>
                  <p:spPr>
                    <a:xfrm>
                      <a:off x="307457" y="20861475"/>
                      <a:ext cx="9415907" cy="975193"/>
                    </a:xfrm>
                    <a:prstGeom prst="rect">
                      <a:avLst/>
                    </a:prstGeom>
                  </p:spPr>
                  <p:txBody>
                    <a:bodyPr wrap="square" anchor="ctr">
                      <a:spAutoFit/>
                    </a:bodyPr>
                    <a:lstStyle/>
                    <a:p>
                      <a:pPr indent="271145" algn="ctr">
                        <a:lnSpc>
                          <a:spcPct val="200000"/>
                        </a:lnSpc>
                      </a:pPr>
                      <a:r>
                        <a:rPr lang="en-US" altLang="ko-KR" sz="2000" kern="0" dirty="0">
                          <a:latin typeface="Times New Roman" panose="02020603050405020304" pitchFamily="18" charset="0"/>
                          <a:ea typeface="HY신명조"/>
                          <a:cs typeface="Helvetica" pitchFamily="2" charset="0"/>
                        </a:rPr>
                        <a:t>IWV = </a:t>
                      </a:r>
                      <a14:m>
                        <m:oMath xmlns:m="http://schemas.openxmlformats.org/officeDocument/2006/math">
                          <m:d>
                            <m:dPr>
                              <m:ctrlPr>
                                <a:rPr lang="ko-KR" altLang="ko-KR" sz="20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2000" i="1" kern="100">
                                  <a:latin typeface="Cambria Math" panose="02040503050406030204" pitchFamily="18" charset="0"/>
                                  <a:ea typeface="HY신명조"/>
                                  <a:cs typeface="Times New Roman" panose="02020603050405020304" pitchFamily="18" charset="0"/>
                                </a:rPr>
                                <m:t>−</m:t>
                              </m:r>
                              <m:f>
                                <m:fPr>
                                  <m:ctrlPr>
                                    <a:rPr lang="ko-KR" altLang="ko-KR" sz="20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ko-KR" sz="2000" i="1" kern="100">
                                      <a:latin typeface="Cambria Math" panose="02040503050406030204" pitchFamily="18" charset="0"/>
                                      <a:ea typeface="HY신명조"/>
                                      <a:cs typeface="Times New Roman" panose="02020603050405020304" pitchFamily="18" charset="0"/>
                                    </a:rPr>
                                    <m:t>1</m:t>
                                  </m:r>
                                </m:num>
                                <m:den>
                                  <m:r>
                                    <a:rPr lang="en-US" altLang="ko-KR" sz="2000" i="1" kern="100">
                                      <a:latin typeface="Cambria Math" panose="02040503050406030204" pitchFamily="18" charset="0"/>
                                      <a:ea typeface="HY신명조"/>
                                      <a:cs typeface="Times New Roman" panose="02020603050405020304" pitchFamily="18" charset="0"/>
                                    </a:rPr>
                                    <m:t>𝑔</m:t>
                                  </m:r>
                                </m:den>
                              </m:f>
                              <m:r>
                                <a:rPr lang="en-US" altLang="ko-KR" sz="2000" i="1" kern="100">
                                  <a:latin typeface="Cambria Math" panose="02040503050406030204" pitchFamily="18" charset="0"/>
                                  <a:ea typeface="HY신명조"/>
                                  <a:cs typeface="Times New Roman" panose="02020603050405020304" pitchFamily="18" charset="0"/>
                                </a:rPr>
                                <m:t> </m:t>
                              </m:r>
                              <m:nary>
                                <m:naryPr>
                                  <m:limLoc m:val="subSup"/>
                                  <m:ctrlPr>
                                    <a:rPr lang="ko-KR" altLang="ko-KR" sz="20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ko-KR" sz="2000" i="1" kern="100">
                                      <a:latin typeface="Cambria Math" panose="02040503050406030204" pitchFamily="18" charset="0"/>
                                      <a:ea typeface="HY신명조"/>
                                      <a:cs typeface="Times New Roman" panose="02020603050405020304" pitchFamily="18" charset="0"/>
                                    </a:rPr>
                                    <m:t>1000</m:t>
                                  </m:r>
                                  <m:r>
                                    <a:rPr lang="en-US" altLang="ko-KR" sz="2000" i="1" kern="100">
                                      <a:latin typeface="Cambria Math" panose="02040503050406030204" pitchFamily="18" charset="0"/>
                                      <a:ea typeface="HY신명조"/>
                                      <a:cs typeface="Times New Roman" panose="02020603050405020304" pitchFamily="18" charset="0"/>
                                    </a:rPr>
                                    <m:t>ℎ𝑃𝑎</m:t>
                                  </m:r>
                                </m:sub>
                                <m:sup>
                                  <m:r>
                                    <a:rPr lang="en-US" altLang="ko-KR" sz="2000" i="1" kern="100">
                                      <a:latin typeface="Cambria Math" panose="02040503050406030204" pitchFamily="18" charset="0"/>
                                      <a:ea typeface="HY신명조"/>
                                      <a:cs typeface="Times New Roman" panose="02020603050405020304" pitchFamily="18" charset="0"/>
                                    </a:rPr>
                                    <m:t>300</m:t>
                                  </m:r>
                                  <m:r>
                                    <a:rPr lang="en-US" altLang="ko-KR" sz="2000" i="1" kern="100">
                                      <a:latin typeface="Cambria Math" panose="02040503050406030204" pitchFamily="18" charset="0"/>
                                      <a:ea typeface="HY신명조"/>
                                      <a:cs typeface="Times New Roman" panose="02020603050405020304" pitchFamily="18" charset="0"/>
                                    </a:rPr>
                                    <m:t>ℎ𝑃𝑎</m:t>
                                  </m:r>
                                </m:sup>
                                <m:e>
                                  <m:r>
                                    <a:rPr lang="en-US" altLang="ko-KR" sz="2000" i="1" kern="100">
                                      <a:latin typeface="Cambria Math" panose="02040503050406030204" pitchFamily="18" charset="0"/>
                                      <a:ea typeface="HY신명조"/>
                                      <a:cs typeface="Times New Roman" panose="02020603050405020304" pitchFamily="18" charset="0"/>
                                    </a:rPr>
                                    <m:t>𝑞𝑑𝑝</m:t>
                                  </m:r>
                                </m:e>
                              </m:nary>
                            </m:e>
                          </m:d>
                        </m:oMath>
                      </a14:m>
                      <a:endParaRPr lang="ko-KR" altLang="ko-KR" sz="2000" b="1" kern="100" dirty="0">
                        <a:latin typeface="맑은 고딕" panose="020B0503020000020004" pitchFamily="34" charset="-127"/>
                        <a:cs typeface="Arial" panose="020B0604020202020204" pitchFamily="34" charset="0"/>
                      </a:endParaRPr>
                    </a:p>
                  </p:txBody>
                </p:sp>
              </mc:Choice>
              <mc:Fallback>
                <p:sp>
                  <p:nvSpPr>
                    <p:cNvPr id="84" name="직사각형 83"/>
                    <p:cNvSpPr>
                      <a:spLocks noRot="1" noChangeAspect="1" noMove="1" noResize="1" noEditPoints="1" noAdjustHandles="1" noChangeArrowheads="1" noChangeShapeType="1" noTextEdit="1"/>
                    </p:cNvSpPr>
                    <p:nvPr/>
                  </p:nvSpPr>
                  <p:spPr>
                    <a:xfrm>
                      <a:off x="307457" y="20861475"/>
                      <a:ext cx="9415907" cy="975193"/>
                    </a:xfrm>
                    <a:prstGeom prst="rect">
                      <a:avLst/>
                    </a:prstGeom>
                    <a:blipFill rotWithShape="1">
                      <a:blip r:embed="rId4"/>
                    </a:blipFill>
                  </p:spPr>
                  <p:txBody>
                    <a:bodyPr/>
                    <a:lstStyle/>
                    <a:p>
                      <a:r>
                        <a:rPr lang="zh-CN" altLang="en-US">
                          <a:noFill/>
                        </a:rPr>
                        <a:t> </a:t>
                      </a:r>
                    </a:p>
                  </p:txBody>
                </p:sp>
              </mc:Fallback>
            </mc:AlternateContent>
          </p:grpSp>
          <p:grpSp>
            <p:nvGrpSpPr>
              <p:cNvPr id="85" name="그룹 84"/>
              <p:cNvGrpSpPr/>
              <p:nvPr/>
            </p:nvGrpSpPr>
            <p:grpSpPr>
              <a:xfrm>
                <a:off x="4505601" y="14722562"/>
                <a:ext cx="9546875" cy="1081879"/>
                <a:chOff x="307457" y="20848372"/>
                <a:chExt cx="9415907" cy="1013747"/>
              </a:xfrm>
            </p:grpSpPr>
            <p:sp>
              <p:nvSpPr>
                <p:cNvPr id="86" name="모서리가 둥근 직사각형 85"/>
                <p:cNvSpPr/>
                <p:nvPr/>
              </p:nvSpPr>
              <p:spPr>
                <a:xfrm>
                  <a:off x="965201" y="21097658"/>
                  <a:ext cx="8333692" cy="764461"/>
                </a:xfrm>
                <a:prstGeom prst="roundRect">
                  <a:avLst/>
                </a:prstGeom>
                <a:solidFill>
                  <a:schemeClr val="bg1"/>
                </a:solidFill>
                <a:ln w="19050">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370"/>
                </a:p>
              </p:txBody>
            </p:sp>
            <mc:AlternateContent xmlns:mc="http://schemas.openxmlformats.org/markup-compatibility/2006">
              <mc:Choice xmlns:a14="http://schemas.microsoft.com/office/drawing/2010/main" Requires="a14">
                <p:sp>
                  <p:nvSpPr>
                    <p:cNvPr id="87" name="직사각형 86"/>
                    <p:cNvSpPr/>
                    <p:nvPr/>
                  </p:nvSpPr>
                  <p:spPr>
                    <a:xfrm>
                      <a:off x="307457" y="20848372"/>
                      <a:ext cx="9415907" cy="1001329"/>
                    </a:xfrm>
                    <a:prstGeom prst="rect">
                      <a:avLst/>
                    </a:prstGeom>
                  </p:spPr>
                  <p:txBody>
                    <a:bodyPr wrap="square" anchor="ctr">
                      <a:spAutoFit/>
                    </a:bodyPr>
                    <a:lstStyle/>
                    <a:p>
                      <a:pPr indent="271145" algn="ctr">
                        <a:lnSpc>
                          <a:spcPct val="200000"/>
                        </a:lnSpc>
                      </a:pPr>
                      <a:r>
                        <a:rPr lang="en-US" altLang="ko-KR" sz="2000" kern="0" dirty="0">
                          <a:latin typeface="Times New Roman" panose="02020603050405020304" pitchFamily="18" charset="0"/>
                          <a:ea typeface="HY신명조"/>
                          <a:cs typeface="Helvetica" pitchFamily="2" charset="0"/>
                        </a:rPr>
                        <a:t>IVT = </a:t>
                      </a:r>
                      <a:r>
                        <a:rPr lang="en-US" altLang="ko-KR" sz="2000" b="1" kern="0" dirty="0">
                          <a:latin typeface="Times New Roman" panose="02020603050405020304" pitchFamily="18" charset="0"/>
                          <a:ea typeface="HY신명조"/>
                          <a:cs typeface="Helvetica" pitchFamily="2" charset="0"/>
                        </a:rPr>
                        <a:t>|IVT| </a:t>
                      </a:r>
                      <a:r>
                        <a:rPr lang="en-US" altLang="ko-KR" sz="2000" kern="0" dirty="0">
                          <a:latin typeface="Times New Roman" panose="02020603050405020304" pitchFamily="18" charset="0"/>
                          <a:ea typeface="HY신명조"/>
                          <a:cs typeface="Helvetica" pitchFamily="2" charset="0"/>
                        </a:rPr>
                        <a:t>, where </a:t>
                      </a:r>
                      <a14:m>
                        <m:oMath xmlns:m="http://schemas.openxmlformats.org/officeDocument/2006/math">
                          <m:r>
                            <a:rPr lang="en-US" altLang="ko-KR" sz="2000" b="1" i="1" kern="100">
                              <a:latin typeface="Cambria Math" panose="02040503050406030204" pitchFamily="18" charset="0"/>
                              <a:ea typeface="HY신명조"/>
                              <a:cs typeface="Times New Roman" panose="02020603050405020304" pitchFamily="18" charset="0"/>
                            </a:rPr>
                            <m:t>𝐈𝐕𝐓</m:t>
                          </m:r>
                          <m:r>
                            <a:rPr lang="en-US" altLang="ko-KR" sz="2000" i="1" kern="100">
                              <a:latin typeface="Cambria Math" panose="02040503050406030204" pitchFamily="18" charset="0"/>
                              <a:ea typeface="HY신명조"/>
                              <a:cs typeface="Times New Roman" panose="02020603050405020304" pitchFamily="18" charset="0"/>
                            </a:rPr>
                            <m:t> = </m:t>
                          </m:r>
                          <m:d>
                            <m:dPr>
                              <m:ctrlPr>
                                <a:rPr lang="ko-KR" altLang="ko-KR" sz="20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2000" i="1" kern="100">
                                  <a:latin typeface="Cambria Math" panose="02040503050406030204" pitchFamily="18" charset="0"/>
                                  <a:ea typeface="HY신명조"/>
                                  <a:cs typeface="Times New Roman" panose="02020603050405020304" pitchFamily="18" charset="0"/>
                                </a:rPr>
                                <m:t>−</m:t>
                              </m:r>
                              <m:f>
                                <m:fPr>
                                  <m:ctrlPr>
                                    <a:rPr lang="ko-KR" altLang="ko-KR" sz="20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ko-KR" sz="2000" i="1" kern="100">
                                      <a:latin typeface="Cambria Math" panose="02040503050406030204" pitchFamily="18" charset="0"/>
                                      <a:ea typeface="HY신명조"/>
                                      <a:cs typeface="Times New Roman" panose="02020603050405020304" pitchFamily="18" charset="0"/>
                                    </a:rPr>
                                    <m:t>1</m:t>
                                  </m:r>
                                </m:num>
                                <m:den>
                                  <m:r>
                                    <a:rPr lang="en-US" altLang="ko-KR" sz="2000" i="1" kern="100">
                                      <a:latin typeface="Cambria Math" panose="02040503050406030204" pitchFamily="18" charset="0"/>
                                      <a:ea typeface="HY신명조"/>
                                      <a:cs typeface="Times New Roman" panose="02020603050405020304" pitchFamily="18" charset="0"/>
                                    </a:rPr>
                                    <m:t>𝑔</m:t>
                                  </m:r>
                                </m:den>
                              </m:f>
                              <m:r>
                                <a:rPr lang="en-US" altLang="ko-KR" sz="2000" i="1" kern="100">
                                  <a:latin typeface="Cambria Math" panose="02040503050406030204" pitchFamily="18" charset="0"/>
                                  <a:ea typeface="HY신명조"/>
                                  <a:cs typeface="Times New Roman" panose="02020603050405020304" pitchFamily="18" charset="0"/>
                                </a:rPr>
                                <m:t> </m:t>
                              </m:r>
                              <m:nary>
                                <m:naryPr>
                                  <m:limLoc m:val="subSup"/>
                                  <m:ctrlPr>
                                    <a:rPr lang="ko-KR" altLang="ko-KR" sz="20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ko-KR" sz="2000" i="1" kern="100">
                                      <a:latin typeface="Cambria Math" panose="02040503050406030204" pitchFamily="18" charset="0"/>
                                      <a:ea typeface="HY신명조"/>
                                      <a:cs typeface="Times New Roman" panose="02020603050405020304" pitchFamily="18" charset="0"/>
                                    </a:rPr>
                                    <m:t>1000</m:t>
                                  </m:r>
                                  <m:r>
                                    <a:rPr lang="en-US" altLang="ko-KR" sz="2000" i="1" kern="100">
                                      <a:latin typeface="Cambria Math" panose="02040503050406030204" pitchFamily="18" charset="0"/>
                                      <a:ea typeface="HY신명조"/>
                                      <a:cs typeface="Times New Roman" panose="02020603050405020304" pitchFamily="18" charset="0"/>
                                    </a:rPr>
                                    <m:t>ℎ𝑃𝑎</m:t>
                                  </m:r>
                                </m:sub>
                                <m:sup>
                                  <m:r>
                                    <a:rPr lang="en-US" altLang="ko-KR" sz="2000" i="1" kern="100">
                                      <a:latin typeface="Cambria Math" panose="02040503050406030204" pitchFamily="18" charset="0"/>
                                      <a:ea typeface="HY신명조"/>
                                      <a:cs typeface="Times New Roman" panose="02020603050405020304" pitchFamily="18" charset="0"/>
                                    </a:rPr>
                                    <m:t>300</m:t>
                                  </m:r>
                                  <m:r>
                                    <a:rPr lang="en-US" altLang="ko-KR" sz="2000" i="1" kern="100">
                                      <a:latin typeface="Cambria Math" panose="02040503050406030204" pitchFamily="18" charset="0"/>
                                      <a:ea typeface="HY신명조"/>
                                      <a:cs typeface="Times New Roman" panose="02020603050405020304" pitchFamily="18" charset="0"/>
                                    </a:rPr>
                                    <m:t>ℎ𝑃𝑎</m:t>
                                  </m:r>
                                </m:sup>
                                <m:e>
                                  <m:r>
                                    <a:rPr lang="en-US" altLang="ko-KR" sz="2000" i="1" kern="100">
                                      <a:latin typeface="Cambria Math" panose="02040503050406030204" pitchFamily="18" charset="0"/>
                                      <a:ea typeface="HY신명조"/>
                                      <a:cs typeface="Times New Roman" panose="02020603050405020304" pitchFamily="18" charset="0"/>
                                    </a:rPr>
                                    <m:t>𝑞𝑢𝑑𝑝</m:t>
                                  </m:r>
                                </m:e>
                              </m:nary>
                            </m:e>
                          </m:d>
                          <m:r>
                            <a:rPr lang="en-US" altLang="ko-KR" sz="2000" b="1" i="1" kern="100">
                              <a:latin typeface="Cambria Math" panose="02040503050406030204" pitchFamily="18" charset="0"/>
                              <a:ea typeface="HY신명조"/>
                              <a:cs typeface="Times New Roman" panose="02020603050405020304" pitchFamily="18" charset="0"/>
                            </a:rPr>
                            <m:t>𝒙</m:t>
                          </m:r>
                          <m:r>
                            <a:rPr lang="en-US" altLang="ko-KR" sz="2000" i="1" kern="100">
                              <a:latin typeface="Cambria Math" panose="02040503050406030204" pitchFamily="18" charset="0"/>
                              <a:ea typeface="HY신명조"/>
                              <a:cs typeface="Times New Roman" panose="02020603050405020304" pitchFamily="18" charset="0"/>
                            </a:rPr>
                            <m:t>+</m:t>
                          </m:r>
                          <m:d>
                            <m:dPr>
                              <m:ctrlPr>
                                <a:rPr lang="ko-KR" altLang="ko-KR" sz="20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2000" i="1" kern="100">
                                  <a:latin typeface="Cambria Math" panose="02040503050406030204" pitchFamily="18" charset="0"/>
                                  <a:ea typeface="HY신명조"/>
                                  <a:cs typeface="Times New Roman" panose="02020603050405020304" pitchFamily="18" charset="0"/>
                                </a:rPr>
                                <m:t>−</m:t>
                              </m:r>
                              <m:f>
                                <m:fPr>
                                  <m:ctrlPr>
                                    <a:rPr lang="ko-KR" altLang="ko-KR" sz="20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ko-KR" sz="2000" i="1" kern="100">
                                      <a:latin typeface="Cambria Math" panose="02040503050406030204" pitchFamily="18" charset="0"/>
                                      <a:ea typeface="HY신명조"/>
                                      <a:cs typeface="Times New Roman" panose="02020603050405020304" pitchFamily="18" charset="0"/>
                                    </a:rPr>
                                    <m:t>1</m:t>
                                  </m:r>
                                </m:num>
                                <m:den>
                                  <m:r>
                                    <a:rPr lang="en-US" altLang="ko-KR" sz="2000" i="1" kern="100">
                                      <a:latin typeface="Cambria Math" panose="02040503050406030204" pitchFamily="18" charset="0"/>
                                      <a:ea typeface="HY신명조"/>
                                      <a:cs typeface="Times New Roman" panose="02020603050405020304" pitchFamily="18" charset="0"/>
                                    </a:rPr>
                                    <m:t>𝑔</m:t>
                                  </m:r>
                                </m:den>
                              </m:f>
                              <m:r>
                                <a:rPr lang="en-US" altLang="ko-KR" sz="2000" i="1" kern="100">
                                  <a:latin typeface="Cambria Math" panose="02040503050406030204" pitchFamily="18" charset="0"/>
                                  <a:ea typeface="HY신명조"/>
                                  <a:cs typeface="Times New Roman" panose="02020603050405020304" pitchFamily="18" charset="0"/>
                                </a:rPr>
                                <m:t> </m:t>
                              </m:r>
                              <m:nary>
                                <m:naryPr>
                                  <m:limLoc m:val="subSup"/>
                                  <m:ctrlPr>
                                    <a:rPr lang="ko-KR" altLang="ko-KR" sz="20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ko-KR" sz="2000" i="1" kern="100">
                                      <a:latin typeface="Cambria Math" panose="02040503050406030204" pitchFamily="18" charset="0"/>
                                      <a:ea typeface="HY신명조"/>
                                      <a:cs typeface="Times New Roman" panose="02020603050405020304" pitchFamily="18" charset="0"/>
                                    </a:rPr>
                                    <m:t>1000</m:t>
                                  </m:r>
                                  <m:r>
                                    <a:rPr lang="en-US" altLang="ko-KR" sz="2000" i="1" kern="100">
                                      <a:latin typeface="Cambria Math" panose="02040503050406030204" pitchFamily="18" charset="0"/>
                                      <a:ea typeface="HY신명조"/>
                                      <a:cs typeface="Times New Roman" panose="02020603050405020304" pitchFamily="18" charset="0"/>
                                    </a:rPr>
                                    <m:t>ℎ𝑃𝑎</m:t>
                                  </m:r>
                                </m:sub>
                                <m:sup>
                                  <m:r>
                                    <a:rPr lang="en-US" altLang="ko-KR" sz="2000" i="1" kern="100">
                                      <a:latin typeface="Cambria Math" panose="02040503050406030204" pitchFamily="18" charset="0"/>
                                      <a:ea typeface="HY신명조"/>
                                      <a:cs typeface="Times New Roman" panose="02020603050405020304" pitchFamily="18" charset="0"/>
                                    </a:rPr>
                                    <m:t>300</m:t>
                                  </m:r>
                                  <m:r>
                                    <a:rPr lang="en-US" altLang="ko-KR" sz="2000" i="1" kern="100">
                                      <a:latin typeface="Cambria Math" panose="02040503050406030204" pitchFamily="18" charset="0"/>
                                      <a:ea typeface="HY신명조"/>
                                      <a:cs typeface="Times New Roman" panose="02020603050405020304" pitchFamily="18" charset="0"/>
                                    </a:rPr>
                                    <m:t>ℎ𝑃𝑎</m:t>
                                  </m:r>
                                </m:sup>
                                <m:e>
                                  <m:r>
                                    <a:rPr lang="en-US" altLang="ko-KR" sz="2000" i="1" kern="100">
                                      <a:latin typeface="Cambria Math" panose="02040503050406030204" pitchFamily="18" charset="0"/>
                                      <a:ea typeface="HY신명조"/>
                                      <a:cs typeface="Times New Roman" panose="02020603050405020304" pitchFamily="18" charset="0"/>
                                    </a:rPr>
                                    <m:t>𝑞𝑣𝑑𝑝</m:t>
                                  </m:r>
                                </m:e>
                              </m:nary>
                            </m:e>
                          </m:d>
                          <m:r>
                            <a:rPr lang="en-US" altLang="ko-KR" sz="2000" b="1" i="1" kern="100">
                              <a:latin typeface="Cambria Math" panose="02040503050406030204" pitchFamily="18" charset="0"/>
                              <a:ea typeface="HY신명조"/>
                              <a:cs typeface="Times New Roman" panose="02020603050405020304" pitchFamily="18" charset="0"/>
                            </a:rPr>
                            <m:t>𝒚</m:t>
                          </m:r>
                        </m:oMath>
                      </a14:m>
                      <a:endParaRPr lang="ko-KR" altLang="ko-KR" sz="2000" b="1" kern="100" dirty="0">
                        <a:latin typeface="맑은 고딕" panose="020B0503020000020004" pitchFamily="34" charset="-127"/>
                        <a:cs typeface="Arial" panose="020B0604020202020204" pitchFamily="34" charset="0"/>
                      </a:endParaRPr>
                    </a:p>
                  </p:txBody>
                </p:sp>
              </mc:Choice>
              <mc:Fallback>
                <p:sp>
                  <p:nvSpPr>
                    <p:cNvPr id="87" name="직사각형 86"/>
                    <p:cNvSpPr>
                      <a:spLocks noRot="1" noChangeAspect="1" noMove="1" noResize="1" noEditPoints="1" noAdjustHandles="1" noChangeArrowheads="1" noChangeShapeType="1" noTextEdit="1"/>
                    </p:cNvSpPr>
                    <p:nvPr/>
                  </p:nvSpPr>
                  <p:spPr>
                    <a:xfrm>
                      <a:off x="307457" y="20848372"/>
                      <a:ext cx="9415907" cy="1001329"/>
                    </a:xfrm>
                    <a:prstGeom prst="rect">
                      <a:avLst/>
                    </a:prstGeom>
                    <a:blipFill rotWithShape="1">
                      <a:blip r:embed="rId5"/>
                    </a:blipFill>
                  </p:spPr>
                  <p:txBody>
                    <a:bodyPr/>
                    <a:lstStyle/>
                    <a:p>
                      <a:r>
                        <a:rPr lang="zh-CN" altLang="en-US">
                          <a:noFill/>
                        </a:rPr>
                        <a:t> </a:t>
                      </a:r>
                    </a:p>
                  </p:txBody>
                </p:sp>
              </mc:Fallback>
            </mc:AlternateContent>
          </p:grpSp>
        </p:grpSp>
        <p:grpSp>
          <p:nvGrpSpPr>
            <p:cNvPr id="26" name="그룹 25"/>
            <p:cNvGrpSpPr/>
            <p:nvPr/>
          </p:nvGrpSpPr>
          <p:grpSpPr>
            <a:xfrm>
              <a:off x="2223919" y="14859515"/>
              <a:ext cx="11285244" cy="6587840"/>
              <a:chOff x="2223919" y="14859515"/>
              <a:chExt cx="11285244" cy="6587840"/>
            </a:xfrm>
          </p:grpSpPr>
          <p:sp>
            <p:nvSpPr>
              <p:cNvPr id="167" name="TextBox 166"/>
              <p:cNvSpPr txBox="1"/>
              <p:nvPr/>
            </p:nvSpPr>
            <p:spPr>
              <a:xfrm>
                <a:off x="2223919" y="20862323"/>
                <a:ext cx="10316425" cy="585032"/>
              </a:xfrm>
              <a:prstGeom prst="rect">
                <a:avLst/>
              </a:prstGeom>
              <a:noFill/>
            </p:spPr>
            <p:txBody>
              <a:bodyPr wrap="square" rtlCol="0">
                <a:spAutoFit/>
              </a:bodyPr>
              <a:lstStyle/>
              <a:p>
                <a:r>
                  <a:rPr kumimoji="1" lang="en-US" altLang="ko-KR" sz="1600" b="1" dirty="0">
                    <a:latin typeface="Yoon 윤고딕 765" panose="020B0603000000000000" pitchFamily="50" charset="-127"/>
                    <a:ea typeface="Yoon 윤고딕 765" panose="020B0603000000000000" pitchFamily="50" charset="-127"/>
                  </a:rPr>
                  <a:t>Fig.1 </a:t>
                </a:r>
                <a:r>
                  <a:rPr kumimoji="1" lang="en-US" altLang="ko-KR" sz="1600" dirty="0">
                    <a:latin typeface="Yoon 윤고딕 765" panose="020B0603000000000000" pitchFamily="50" charset="-127"/>
                    <a:ea typeface="Yoon 윤고딕 765" panose="020B0603000000000000" pitchFamily="50" charset="-127"/>
                  </a:rPr>
                  <a:t>| Atmospheric river detection procedure flowchart of algorithm from Guan &amp; Waliser (2015) and Park et al. (2021)</a:t>
                </a:r>
                <a:endParaRPr kumimoji="1" lang="ko-KR" altLang="en-US" sz="1600" dirty="0">
                  <a:latin typeface="Yoon 윤고딕 765" panose="020B0603000000000000" pitchFamily="50" charset="-127"/>
                  <a:ea typeface="Yoon 윤고딕 765" panose="020B0603000000000000" pitchFamily="50" charset="-127"/>
                </a:endParaRPr>
              </a:p>
            </p:txBody>
          </p:sp>
          <p:pic>
            <p:nvPicPr>
              <p:cNvPr id="3" name="그림 2"/>
              <p:cNvPicPr>
                <a:picLocks noChangeAspect="1"/>
              </p:cNvPicPr>
              <p:nvPr/>
            </p:nvPicPr>
            <p:blipFill>
              <a:blip r:embed="rId6"/>
              <a:stretch>
                <a:fillRect/>
              </a:stretch>
            </p:blipFill>
            <p:spPr>
              <a:xfrm>
                <a:off x="2252980" y="14859515"/>
                <a:ext cx="11256183" cy="5763436"/>
              </a:xfrm>
              <a:prstGeom prst="rect">
                <a:avLst/>
              </a:prstGeom>
            </p:spPr>
          </p:pic>
        </p:grpSp>
        <p:grpSp>
          <p:nvGrpSpPr>
            <p:cNvPr id="27" name="그룹 26"/>
            <p:cNvGrpSpPr/>
            <p:nvPr/>
          </p:nvGrpSpPr>
          <p:grpSpPr>
            <a:xfrm>
              <a:off x="468385" y="21521795"/>
              <a:ext cx="14552900" cy="5459359"/>
              <a:chOff x="468385" y="21521795"/>
              <a:chExt cx="14552900" cy="5459359"/>
            </a:xfrm>
          </p:grpSpPr>
          <p:grpSp>
            <p:nvGrpSpPr>
              <p:cNvPr id="12" name="그룹 11"/>
              <p:cNvGrpSpPr/>
              <p:nvPr/>
            </p:nvGrpSpPr>
            <p:grpSpPr>
              <a:xfrm>
                <a:off x="9351210" y="21970390"/>
                <a:ext cx="5670075" cy="3383501"/>
                <a:chOff x="460375" y="23915103"/>
                <a:chExt cx="6503101" cy="4005520"/>
              </a:xfrm>
            </p:grpSpPr>
            <p:sp>
              <p:nvSpPr>
                <p:cNvPr id="205" name="TextBox 204"/>
                <p:cNvSpPr txBox="1"/>
                <p:nvPr/>
              </p:nvSpPr>
              <p:spPr>
                <a:xfrm>
                  <a:off x="4118045" y="27556265"/>
                  <a:ext cx="2677183" cy="364358"/>
                </a:xfrm>
                <a:prstGeom prst="rect">
                  <a:avLst/>
                </a:prstGeom>
                <a:noFill/>
              </p:spPr>
              <p:txBody>
                <a:bodyPr wrap="square" rtlCol="0">
                  <a:spAutoFit/>
                </a:bodyPr>
                <a:lstStyle/>
                <a:p>
                  <a:r>
                    <a:rPr kumimoji="1" lang="en-US" altLang="ko-KR" sz="1400" dirty="0">
                      <a:latin typeface="Yoon 윤고딕 765" panose="020B0603000000000000" pitchFamily="50" charset="-127"/>
                      <a:ea typeface="Yoon 윤고딕 765" panose="020B0603000000000000" pitchFamily="50" charset="-127"/>
                    </a:rPr>
                    <a:t>(Probhat et al. (2021))</a:t>
                  </a:r>
                  <a:endParaRPr kumimoji="1" lang="ko-KR" altLang="en-US" sz="1400" dirty="0">
                    <a:latin typeface="Yoon 윤고딕 765" panose="020B0603000000000000" pitchFamily="50" charset="-127"/>
                    <a:ea typeface="Yoon 윤고딕 765" panose="020B0603000000000000" pitchFamily="50" charset="-127"/>
                  </a:endParaRPr>
                </a:p>
              </p:txBody>
            </p:sp>
            <p:pic>
              <p:nvPicPr>
                <p:cNvPr id="204" name="Picture 0"/>
                <p:cNvPicPr>
                  <a:picLocks noChangeAspect="1"/>
                </p:cNvPicPr>
                <p:nvPr/>
              </p:nvPicPr>
              <p:blipFill>
                <a:blip r:embed="rId7"/>
                <a:stretch>
                  <a:fillRect/>
                </a:stretch>
              </p:blipFill>
              <p:spPr>
                <a:xfrm>
                  <a:off x="460375" y="23915103"/>
                  <a:ext cx="6503101" cy="3591468"/>
                </a:xfrm>
                <a:prstGeom prst="rect">
                  <a:avLst/>
                </a:prstGeom>
                <a:noFill/>
                <a:ln>
                  <a:noFill/>
                </a:ln>
                <a:effectLst/>
              </p:spPr>
            </p:pic>
          </p:grpSp>
          <p:sp>
            <p:nvSpPr>
              <p:cNvPr id="172" name="TextBox 171"/>
              <p:cNvSpPr txBox="1"/>
              <p:nvPr/>
            </p:nvSpPr>
            <p:spPr>
              <a:xfrm>
                <a:off x="612776" y="25270169"/>
                <a:ext cx="8721725" cy="585032"/>
              </a:xfrm>
              <a:prstGeom prst="rect">
                <a:avLst/>
              </a:prstGeom>
              <a:noFill/>
            </p:spPr>
            <p:txBody>
              <a:bodyPr wrap="square" rtlCol="0">
                <a:spAutoFit/>
              </a:bodyPr>
              <a:lstStyle/>
              <a:p>
                <a:r>
                  <a:rPr kumimoji="1" lang="en-US" altLang="ko-KR" sz="1600" b="1" dirty="0">
                    <a:latin typeface="Yoon 윤고딕 765" panose="020B0603000000000000" pitchFamily="50" charset="-127"/>
                    <a:ea typeface="Yoon 윤고딕 765" panose="020B0603000000000000" pitchFamily="50" charset="-127"/>
                  </a:rPr>
                  <a:t>Fig.2 </a:t>
                </a:r>
                <a:r>
                  <a:rPr kumimoji="1" lang="en-US" altLang="ko-KR" sz="1600" dirty="0">
                    <a:latin typeface="Yoon 윤고딕 765" panose="020B0603000000000000" pitchFamily="50" charset="-127"/>
                    <a:ea typeface="Yoon 윤고딕 765" panose="020B0603000000000000" pitchFamily="50" charset="-127"/>
                  </a:rPr>
                  <a:t>| Atmospheric river detection procedure flowchart using ensembled deep learning models.</a:t>
                </a:r>
                <a:endParaRPr kumimoji="1" lang="ko-KR" altLang="en-US" sz="1600" dirty="0">
                  <a:latin typeface="Yoon 윤고딕 765" panose="020B0603000000000000" pitchFamily="50" charset="-127"/>
                  <a:ea typeface="Yoon 윤고딕 765" panose="020B0603000000000000" pitchFamily="50" charset="-127"/>
                </a:endParaRPr>
              </a:p>
            </p:txBody>
          </p:sp>
          <p:pic>
            <p:nvPicPr>
              <p:cNvPr id="5" name="그림 4"/>
              <p:cNvPicPr>
                <a:picLocks noChangeAspect="1"/>
              </p:cNvPicPr>
              <p:nvPr/>
            </p:nvPicPr>
            <p:blipFill>
              <a:blip r:embed="rId8"/>
              <a:stretch>
                <a:fillRect/>
              </a:stretch>
            </p:blipFill>
            <p:spPr>
              <a:xfrm>
                <a:off x="588361" y="21521795"/>
                <a:ext cx="8431505" cy="3604861"/>
              </a:xfrm>
              <a:prstGeom prst="rect">
                <a:avLst/>
              </a:prstGeom>
            </p:spPr>
          </p:pic>
          <p:sp>
            <p:nvSpPr>
              <p:cNvPr id="112" name="직사각형 111"/>
              <p:cNvSpPr/>
              <p:nvPr/>
            </p:nvSpPr>
            <p:spPr>
              <a:xfrm>
                <a:off x="468385" y="25965491"/>
                <a:ext cx="14414214" cy="1015663"/>
              </a:xfrm>
              <a:prstGeom prst="rect">
                <a:avLst/>
              </a:prstGeom>
            </p:spPr>
            <p:txBody>
              <a:bodyPr wrap="square">
                <a:spAutoFit/>
              </a:bodyPr>
              <a:lstStyle/>
              <a:p>
                <a:pPr marL="285750" indent="-285750">
                  <a:buFont typeface="Arial" panose="020B0604020202020204" pitchFamily="34" charset="0"/>
                  <a:buChar char="•"/>
                </a:pPr>
                <a:r>
                  <a:rPr lang="en-US" altLang="ko-KR" sz="2000" dirty="0">
                    <a:solidFill>
                      <a:schemeClr val="tx2">
                        <a:lumMod val="10000"/>
                      </a:schemeClr>
                    </a:solidFill>
                    <a:latin typeface="Yoon 윤고딕 775" panose="020B0603000000000000" pitchFamily="50" charset="-127"/>
                    <a:ea typeface="Yoon 윤고딕 775" panose="020B0603000000000000" pitchFamily="50" charset="-127"/>
                  </a:rPr>
                  <a:t>For training, ClimateNet Datasets were used, which were </a:t>
                </a:r>
                <a:r>
                  <a:rPr lang="en-US" altLang="ko-KR" sz="2000" dirty="0">
                    <a:latin typeface="Yoon 윤고딕 775" panose="020B0603000000000000" pitchFamily="50" charset="-127"/>
                    <a:ea typeface="Yoon 윤고딕 775" panose="020B0603000000000000" pitchFamily="50" charset="-127"/>
                  </a:rPr>
                  <a:t>labeled</a:t>
                </a:r>
                <a:r>
                  <a:rPr lang="en-US" altLang="ko-KR" sz="2000" dirty="0">
                    <a:solidFill>
                      <a:schemeClr val="tx2">
                        <a:lumMod val="10000"/>
                      </a:schemeClr>
                    </a:solidFill>
                    <a:latin typeface="Yoon 윤고딕 775" panose="020B0603000000000000" pitchFamily="50" charset="-127"/>
                    <a:ea typeface="Yoon 윤고딕 775" panose="020B0603000000000000" pitchFamily="50" charset="-127"/>
                  </a:rPr>
                  <a:t> by weather and climate scientists. </a:t>
                </a:r>
                <a:endParaRPr lang="en-US" altLang="ko-KR" sz="2000" dirty="0">
                  <a:solidFill>
                    <a:schemeClr val="tx2">
                      <a:lumMod val="10000"/>
                    </a:schemeClr>
                  </a:solidFill>
                  <a:latin typeface="Yoon 윤고딕 775" panose="020B0603000000000000" pitchFamily="50" charset="-127"/>
                  <a:ea typeface="Yoon 윤고딕 775" panose="020B0603000000000000" pitchFamily="50" charset="-127"/>
                </a:endParaRPr>
              </a:p>
              <a:p>
                <a:pPr marL="285750" indent="-285750">
                  <a:buFont typeface="Arial" panose="020B0604020202020204" pitchFamily="34" charset="0"/>
                  <a:buChar char="•"/>
                </a:pPr>
                <a:r>
                  <a:rPr lang="en-US" altLang="ko-KR" sz="2000" dirty="0">
                    <a:solidFill>
                      <a:schemeClr val="tx2">
                        <a:lumMod val="10000"/>
                      </a:schemeClr>
                    </a:solidFill>
                    <a:latin typeface="Yoon 윤고딕 775" panose="020B0603000000000000" pitchFamily="50" charset="-127"/>
                    <a:ea typeface="Yoon 윤고딕 775" panose="020B0603000000000000" pitchFamily="50" charset="-127"/>
                  </a:rPr>
                  <a:t>It consists of 449 June-September cases, from 1996 to 2013. The resolution is </a:t>
                </a:r>
                <a:r>
                  <a:rPr lang="en-US" altLang="ko-KR" sz="2000" dirty="0">
                    <a:latin typeface="Yoon 윤고딕 765" panose="020B0603000000000000" pitchFamily="50" charset="-127"/>
                    <a:ea typeface="Yoon 윤고딕 765" panose="020B0603000000000000" pitchFamily="50" charset="-127"/>
                  </a:rPr>
                  <a:t>0.234</a:t>
                </a:r>
                <a:r>
                  <a:rPr lang="en-US" altLang="ko-KR" sz="2000" dirty="0">
                    <a:latin typeface="Yoon 윤고딕 765" panose="020B0603000000000000" pitchFamily="50" charset="-127"/>
                    <a:ea typeface="Yoon 윤고딕 765" panose="020B0603000000000000" pitchFamily="50" charset="-127"/>
                    <a:cs typeface="Calibri" panose="020F0502020204030204" pitchFamily="34" charset="0"/>
                  </a:rPr>
                  <a:t>° ×</a:t>
                </a:r>
                <a:r>
                  <a:rPr lang="en-US" altLang="ko-KR" sz="2000" dirty="0">
                    <a:latin typeface="Yoon 윤고딕 765" panose="020B0603000000000000" pitchFamily="50" charset="-127"/>
                    <a:ea typeface="Yoon 윤고딕 765" panose="020B0603000000000000" pitchFamily="50" charset="-127"/>
                  </a:rPr>
                  <a:t> 0.3125</a:t>
                </a:r>
                <a:r>
                  <a:rPr lang="en-US" altLang="ko-KR" sz="2000" dirty="0">
                    <a:latin typeface="Yoon 윤고딕 765" panose="020B0603000000000000" pitchFamily="50" charset="-127"/>
                    <a:ea typeface="Yoon 윤고딕 765" panose="020B0603000000000000" pitchFamily="50" charset="-127"/>
                    <a:cs typeface="Calibri" panose="020F0502020204030204" pitchFamily="34" charset="0"/>
                  </a:rPr>
                  <a:t>° and used IWV, U850, V850</a:t>
                </a:r>
                <a:r>
                  <a:rPr lang="en-US" altLang="ko-KR" sz="2000" dirty="0">
                    <a:solidFill>
                      <a:schemeClr val="tx2">
                        <a:lumMod val="10000"/>
                      </a:schemeClr>
                    </a:solidFill>
                    <a:latin typeface="Yoon 윤고딕 775" panose="020B0603000000000000" pitchFamily="50" charset="-127"/>
                    <a:ea typeface="Yoon 윤고딕 775" panose="020B0603000000000000" pitchFamily="50" charset="-127"/>
                  </a:rPr>
                  <a:t>  </a:t>
                </a:r>
                <a:endParaRPr lang="en-US" altLang="ko-KR" sz="2000" dirty="0">
                  <a:solidFill>
                    <a:schemeClr val="tx2">
                      <a:lumMod val="10000"/>
                    </a:schemeClr>
                  </a:solidFill>
                  <a:latin typeface="Yoon 윤고딕 775" panose="020B0603000000000000" pitchFamily="50" charset="-127"/>
                  <a:ea typeface="Yoon 윤고딕 775" panose="020B0603000000000000" pitchFamily="50" charset="-127"/>
                </a:endParaRPr>
              </a:p>
            </p:txBody>
          </p:sp>
        </p:grpSp>
      </p:grpSp>
      <p:grpSp>
        <p:nvGrpSpPr>
          <p:cNvPr id="25" name="그룹 24"/>
          <p:cNvGrpSpPr/>
          <p:nvPr/>
        </p:nvGrpSpPr>
        <p:grpSpPr>
          <a:xfrm>
            <a:off x="354648" y="4362243"/>
            <a:ext cx="14411988" cy="4544977"/>
            <a:chOff x="354647" y="4510525"/>
            <a:chExt cx="14411988" cy="4544977"/>
          </a:xfrm>
        </p:grpSpPr>
        <p:sp>
          <p:nvSpPr>
            <p:cNvPr id="189" name="직사각형 188"/>
            <p:cNvSpPr/>
            <p:nvPr/>
          </p:nvSpPr>
          <p:spPr>
            <a:xfrm>
              <a:off x="354647" y="5314937"/>
              <a:ext cx="14411988" cy="72000"/>
            </a:xfrm>
            <a:prstGeom prst="rect">
              <a:avLst/>
            </a:prstGeom>
            <a:solidFill>
              <a:srgbClr val="0D3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모서리가 둥근 직사각형 17"/>
            <p:cNvSpPr/>
            <p:nvPr/>
          </p:nvSpPr>
          <p:spPr>
            <a:xfrm>
              <a:off x="354647" y="4510525"/>
              <a:ext cx="14411988" cy="68103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spAutoFit/>
            </a:bodyPr>
            <a:lstStyle/>
            <a:p>
              <a:pPr algn="ctr"/>
              <a:r>
                <a:rPr kumimoji="1" lang="en-US" altLang="ko-KR" sz="4000" b="1" dirty="0">
                  <a:solidFill>
                    <a:srgbClr val="0D3781"/>
                  </a:solidFill>
                </a:rPr>
                <a:t>Introduction</a:t>
              </a:r>
              <a:endParaRPr kumimoji="1" lang="ko-KR" altLang="en-US" sz="4000" b="1" dirty="0">
                <a:solidFill>
                  <a:srgbClr val="0D3781"/>
                </a:solidFill>
              </a:endParaRPr>
            </a:p>
          </p:txBody>
        </p:sp>
        <p:sp>
          <p:nvSpPr>
            <p:cNvPr id="113" name="직사각형 112"/>
            <p:cNvSpPr/>
            <p:nvPr/>
          </p:nvSpPr>
          <p:spPr>
            <a:xfrm>
              <a:off x="468385" y="5639182"/>
              <a:ext cx="14204799" cy="3416320"/>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ko-KR" sz="2000" dirty="0">
                  <a:solidFill>
                    <a:schemeClr val="tx2">
                      <a:lumMod val="10000"/>
                    </a:schemeClr>
                  </a:solidFill>
                  <a:latin typeface="Yoon 윤고딕 775" panose="020B0603000000000000" pitchFamily="50" charset="-127"/>
                  <a:ea typeface="Yoon 윤고딕 775" panose="020B0603000000000000" pitchFamily="50" charset="-127"/>
                </a:rPr>
                <a:t>Atmospheric Rivers (ARs) are narrow, elongated, synoptic jets of water vapor associated with high-impact weather events and long-term water supply in many regions. Since they are closely related to extreme precipitation, the importance of accurately detecting ARs is increasing. </a:t>
              </a:r>
              <a:endParaRPr lang="en-US" altLang="ko-KR" sz="2000" dirty="0">
                <a:solidFill>
                  <a:schemeClr val="tx2">
                    <a:lumMod val="10000"/>
                  </a:schemeClr>
                </a:solidFill>
                <a:latin typeface="Yoon 윤고딕 775" panose="020B0603000000000000" pitchFamily="50" charset="-127"/>
                <a:ea typeface="Yoon 윤고딕 775" panose="020B0603000000000000" pitchFamily="50" charset="-127"/>
              </a:endParaRPr>
            </a:p>
            <a:p>
              <a:pPr marL="285750" indent="-285750">
                <a:lnSpc>
                  <a:spcPct val="120000"/>
                </a:lnSpc>
                <a:buFont typeface="Arial" panose="020B0604020202020204" pitchFamily="34" charset="0"/>
                <a:buChar char="•"/>
              </a:pPr>
              <a:r>
                <a:rPr lang="en-US" altLang="ko-KR" sz="2000" dirty="0">
                  <a:solidFill>
                    <a:schemeClr val="tx2">
                      <a:lumMod val="10000"/>
                    </a:schemeClr>
                  </a:solidFill>
                  <a:latin typeface="Yoon 윤고딕 775" panose="020B0603000000000000" pitchFamily="50" charset="-127"/>
                  <a:ea typeface="Yoon 윤고딕 775" panose="020B0603000000000000" pitchFamily="50" charset="-127"/>
                </a:rPr>
                <a:t>Currently existing detection algorithms mostly use thresholds based on water vapor transport, however, there is a problem that the thresholds are different among algorithms. Therefore, the necessity for a more objective method of detecting AR is arising. </a:t>
              </a:r>
              <a:endParaRPr lang="en-US" altLang="ko-KR" sz="2000" dirty="0">
                <a:solidFill>
                  <a:schemeClr val="tx2">
                    <a:lumMod val="10000"/>
                  </a:schemeClr>
                </a:solidFill>
                <a:latin typeface="Yoon 윤고딕 775" panose="020B0603000000000000" pitchFamily="50" charset="-127"/>
                <a:ea typeface="Yoon 윤고딕 775" panose="020B0603000000000000" pitchFamily="50" charset="-127"/>
              </a:endParaRPr>
            </a:p>
            <a:p>
              <a:pPr marL="285750" indent="-285750">
                <a:lnSpc>
                  <a:spcPct val="120000"/>
                </a:lnSpc>
                <a:buFont typeface="Arial" panose="020B0604020202020204" pitchFamily="34" charset="0"/>
                <a:buChar char="•"/>
              </a:pPr>
              <a:r>
                <a:rPr lang="en-US" altLang="ko-KR" sz="2000" dirty="0">
                  <a:solidFill>
                    <a:schemeClr val="tx2">
                      <a:lumMod val="10000"/>
                    </a:schemeClr>
                  </a:solidFill>
                  <a:latin typeface="Yoon 윤고딕 775" panose="020B0603000000000000" pitchFamily="50" charset="-127"/>
                  <a:ea typeface="Yoon 윤고딕 775" panose="020B0603000000000000" pitchFamily="50" charset="-127"/>
                </a:rPr>
                <a:t>In this study, deep learning models based on convolutional neural networks (CNN) were used to detect East Asian summer ARs, and compared with the existing detection algorithms of Guan and Waliser (2015) and Park et al. (2021). </a:t>
              </a:r>
              <a:endParaRPr lang="en-US" altLang="ko-KR" sz="2000" dirty="0">
                <a:solidFill>
                  <a:schemeClr val="tx2">
                    <a:lumMod val="10000"/>
                  </a:schemeClr>
                </a:solidFill>
                <a:latin typeface="Yoon 윤고딕 775" panose="020B0603000000000000" pitchFamily="50" charset="-127"/>
                <a:ea typeface="Yoon 윤고딕 775" panose="020B0603000000000000" pitchFamily="50" charset="-127"/>
              </a:endParaRPr>
            </a:p>
          </p:txBody>
        </p:sp>
      </p:grpSp>
      <p:grpSp>
        <p:nvGrpSpPr>
          <p:cNvPr id="17" name="그룹 16"/>
          <p:cNvGrpSpPr/>
          <p:nvPr/>
        </p:nvGrpSpPr>
        <p:grpSpPr>
          <a:xfrm>
            <a:off x="352968" y="27000281"/>
            <a:ext cx="14521622" cy="15119102"/>
            <a:chOff x="352966" y="27000278"/>
            <a:chExt cx="14521623" cy="15119101"/>
          </a:xfrm>
        </p:grpSpPr>
        <p:sp>
          <p:nvSpPr>
            <p:cNvPr id="199" name="직사각형 198"/>
            <p:cNvSpPr/>
            <p:nvPr/>
          </p:nvSpPr>
          <p:spPr>
            <a:xfrm>
              <a:off x="352966" y="27799081"/>
              <a:ext cx="14413668" cy="72000"/>
            </a:xfrm>
            <a:prstGeom prst="rect">
              <a:avLst/>
            </a:prstGeom>
            <a:solidFill>
              <a:srgbClr val="0D3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0" name="모서리가 둥근 직사각형 199"/>
            <p:cNvSpPr/>
            <p:nvPr/>
          </p:nvSpPr>
          <p:spPr>
            <a:xfrm>
              <a:off x="352966" y="27000278"/>
              <a:ext cx="14413668" cy="68103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spAutoFit/>
            </a:bodyPr>
            <a:lstStyle/>
            <a:p>
              <a:pPr algn="ctr"/>
              <a:r>
                <a:rPr kumimoji="1" lang="en-US" altLang="ko-KR" sz="4000" b="1" dirty="0">
                  <a:solidFill>
                    <a:srgbClr val="0D3781"/>
                  </a:solidFill>
                </a:rPr>
                <a:t>Results</a:t>
              </a:r>
              <a:endParaRPr kumimoji="1" lang="ko-KR" altLang="en-US" sz="4000" b="1" dirty="0">
                <a:solidFill>
                  <a:srgbClr val="0D3781"/>
                </a:solidFill>
              </a:endParaRPr>
            </a:p>
          </p:txBody>
        </p:sp>
        <p:grpSp>
          <p:nvGrpSpPr>
            <p:cNvPr id="2" name="그룹 1"/>
            <p:cNvGrpSpPr/>
            <p:nvPr/>
          </p:nvGrpSpPr>
          <p:grpSpPr>
            <a:xfrm>
              <a:off x="460375" y="28175855"/>
              <a:ext cx="14373752" cy="7057165"/>
              <a:chOff x="460375" y="28175855"/>
              <a:chExt cx="14373752" cy="7057165"/>
            </a:xfrm>
          </p:grpSpPr>
          <p:pic>
            <p:nvPicPr>
              <p:cNvPr id="132" name="그림 131"/>
              <p:cNvPicPr>
                <a:picLocks noChangeAspect="1"/>
              </p:cNvPicPr>
              <p:nvPr/>
            </p:nvPicPr>
            <p:blipFill rotWithShape="1">
              <a:blip r:embed="rId9">
                <a:extLst>
                  <a:ext uri="{28A0092B-C50C-407E-A947-70E740481C1C}">
                    <a14:useLocalDpi xmlns:a14="http://schemas.microsoft.com/office/drawing/2010/main" val="0"/>
                  </a:ext>
                </a:extLst>
              </a:blip>
              <a:srcRect l="9285" t="39399" r="9560" b="29882"/>
              <a:stretch>
                <a:fillRect/>
              </a:stretch>
            </p:blipFill>
            <p:spPr>
              <a:xfrm>
                <a:off x="811354" y="28931852"/>
                <a:ext cx="13855756" cy="3933627"/>
              </a:xfrm>
              <a:prstGeom prst="rect">
                <a:avLst/>
              </a:prstGeom>
            </p:spPr>
          </p:pic>
          <p:grpSp>
            <p:nvGrpSpPr>
              <p:cNvPr id="34" name="그룹 33"/>
              <p:cNvGrpSpPr/>
              <p:nvPr/>
            </p:nvGrpSpPr>
            <p:grpSpPr>
              <a:xfrm>
                <a:off x="10443024" y="32231006"/>
                <a:ext cx="4391103" cy="791698"/>
                <a:chOff x="16499697" y="-4054280"/>
                <a:chExt cx="4391103" cy="791698"/>
              </a:xfrm>
            </p:grpSpPr>
            <p:sp>
              <p:nvSpPr>
                <p:cNvPr id="124" name="모서리가 둥근 직사각형 123"/>
                <p:cNvSpPr/>
                <p:nvPr/>
              </p:nvSpPr>
              <p:spPr>
                <a:xfrm>
                  <a:off x="16499697" y="-4054280"/>
                  <a:ext cx="4391103" cy="791698"/>
                </a:xfrm>
                <a:prstGeom prst="roundRect">
                  <a:avLst/>
                </a:prstGeom>
                <a:solidFill>
                  <a:schemeClr val="bg1"/>
                </a:solidFill>
                <a:ln w="19050">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200"/>
                </a:p>
              </p:txBody>
            </p:sp>
            <mc:AlternateContent xmlns:mc="http://schemas.openxmlformats.org/markup-compatibility/2006">
              <mc:Choice xmlns:a14="http://schemas.microsoft.com/office/drawing/2010/main" Requires="a14">
                <p:sp>
                  <p:nvSpPr>
                    <p:cNvPr id="19" name="직사각형 18"/>
                    <p:cNvSpPr/>
                    <p:nvPr/>
                  </p:nvSpPr>
                  <p:spPr>
                    <a:xfrm>
                      <a:off x="16584694" y="-4048684"/>
                      <a:ext cx="4296193" cy="732958"/>
                    </a:xfrm>
                    <a:prstGeom prst="rect">
                      <a:avLst/>
                    </a:prstGeom>
                  </p:spPr>
                  <p:txBody>
                    <a:bodyPr wrap="square">
                      <a:spAutoFit/>
                    </a:bodyPr>
                    <a:lstStyle/>
                    <a:p>
                      <a:pPr>
                        <a:lnSpc>
                          <a:spcPct val="120000"/>
                        </a:lnSpc>
                      </a:pPr>
                      <a:r>
                        <a:rPr kumimoji="1" lang="en-US" altLang="ko-KR" sz="2200" dirty="0">
                          <a:cs typeface="Calibri" panose="020F0502020204030204" pitchFamily="34" charset="0"/>
                        </a:rPr>
                        <a:t>AR frequency = </a:t>
                      </a:r>
                      <a14:m>
                        <m:oMath xmlns:m="http://schemas.openxmlformats.org/officeDocument/2006/math">
                          <m:f>
                            <m:fPr>
                              <m:ctrlPr>
                                <a:rPr kumimoji="1" lang="en-US" altLang="ko-KR" sz="2200" i="1">
                                  <a:latin typeface="Cambria Math" panose="02040503050406030204" pitchFamily="18" charset="0"/>
                                  <a:cs typeface="Calibri" panose="020F0502020204030204" pitchFamily="34" charset="0"/>
                                </a:rPr>
                              </m:ctrlPr>
                            </m:fPr>
                            <m:num>
                              <m:r>
                                <m:rPr>
                                  <m:sty m:val="p"/>
                                </m:rPr>
                                <a:rPr kumimoji="1" lang="en-US" altLang="ko-KR" sz="2200">
                                  <a:latin typeface="Cambria Math" panose="02040503050406030204" pitchFamily="18" charset="0"/>
                                  <a:cs typeface="Calibri" panose="020F0502020204030204" pitchFamily="34" charset="0"/>
                                </a:rPr>
                                <m:t>AR</m:t>
                              </m:r>
                              <m:r>
                                <a:rPr kumimoji="1" lang="en-US" altLang="ko-KR" sz="2200">
                                  <a:latin typeface="Cambria Math" panose="02040503050406030204" pitchFamily="18" charset="0"/>
                                  <a:cs typeface="Calibri" panose="020F0502020204030204" pitchFamily="34" charset="0"/>
                                </a:rPr>
                                <m:t> </m:t>
                              </m:r>
                              <m:r>
                                <m:rPr>
                                  <m:sty m:val="p"/>
                                </m:rPr>
                                <a:rPr kumimoji="1" lang="en-US" altLang="ko-KR" sz="2200">
                                  <a:latin typeface="Cambria Math" panose="02040503050406030204" pitchFamily="18" charset="0"/>
                                  <a:cs typeface="Calibri" panose="020F0502020204030204" pitchFamily="34" charset="0"/>
                                </a:rPr>
                                <m:t>timesteps</m:t>
                              </m:r>
                            </m:num>
                            <m:den>
                              <m:r>
                                <m:rPr>
                                  <m:sty m:val="p"/>
                                </m:rPr>
                                <a:rPr kumimoji="1" lang="en-US" altLang="ko-KR" sz="2200">
                                  <a:latin typeface="Cambria Math" panose="02040503050406030204" pitchFamily="18" charset="0"/>
                                  <a:cs typeface="Calibri" panose="020F0502020204030204" pitchFamily="34" charset="0"/>
                                </a:rPr>
                                <m:t>Total</m:t>
                              </m:r>
                              <m:r>
                                <a:rPr kumimoji="1" lang="en-US" altLang="ko-KR" sz="2200">
                                  <a:latin typeface="Cambria Math" panose="02040503050406030204" pitchFamily="18" charset="0"/>
                                  <a:cs typeface="Calibri" panose="020F0502020204030204" pitchFamily="34" charset="0"/>
                                </a:rPr>
                                <m:t> </m:t>
                              </m:r>
                              <m:r>
                                <m:rPr>
                                  <m:sty m:val="p"/>
                                </m:rPr>
                                <a:rPr kumimoji="1" lang="en-US" altLang="ko-KR" sz="2200">
                                  <a:latin typeface="Cambria Math" panose="02040503050406030204" pitchFamily="18" charset="0"/>
                                  <a:cs typeface="Calibri" panose="020F0502020204030204" pitchFamily="34" charset="0"/>
                                </a:rPr>
                                <m:t>timesteps</m:t>
                              </m:r>
                            </m:den>
                          </m:f>
                          <m:r>
                            <a:rPr kumimoji="1" lang="en-US" altLang="ko-KR" sz="2200" i="1">
                              <a:latin typeface="Cambria Math" panose="02040503050406030204" pitchFamily="18" charset="0"/>
                              <a:ea typeface="Cambria Math" panose="02040503050406030204" pitchFamily="18" charset="0"/>
                              <a:cs typeface="Calibri" panose="020F0502020204030204" pitchFamily="34" charset="0"/>
                            </a:rPr>
                            <m:t>×</m:t>
                          </m:r>
                        </m:oMath>
                      </a14:m>
                      <a:r>
                        <a:rPr kumimoji="1" lang="en-US" altLang="ko-KR" sz="2200" dirty="0">
                          <a:cs typeface="Calibri" panose="020F0502020204030204" pitchFamily="34" charset="0"/>
                        </a:rPr>
                        <a:t> 100</a:t>
                      </a:r>
                      <a:endParaRPr kumimoji="1" lang="en-US" altLang="ko-KR" sz="2200" dirty="0">
                        <a:cs typeface="Calibri" panose="020F0502020204030204" pitchFamily="34" charset="0"/>
                      </a:endParaRPr>
                    </a:p>
                  </p:txBody>
                </p:sp>
              </mc:Choice>
              <mc:Fallback>
                <p:sp>
                  <p:nvSpPr>
                    <p:cNvPr id="19" name="직사각형 18"/>
                    <p:cNvSpPr>
                      <a:spLocks noRot="1" noChangeAspect="1" noMove="1" noResize="1" noEditPoints="1" noAdjustHandles="1" noChangeArrowheads="1" noChangeShapeType="1" noTextEdit="1"/>
                    </p:cNvSpPr>
                    <p:nvPr/>
                  </p:nvSpPr>
                  <p:spPr>
                    <a:xfrm>
                      <a:off x="16584694" y="-4048684"/>
                      <a:ext cx="4296193" cy="732958"/>
                    </a:xfrm>
                    <a:prstGeom prst="rect">
                      <a:avLst/>
                    </a:prstGeom>
                    <a:blipFill rotWithShape="1">
                      <a:blip r:embed="rId10"/>
                    </a:blipFill>
                  </p:spPr>
                  <p:txBody>
                    <a:bodyPr/>
                    <a:lstStyle/>
                    <a:p>
                      <a:r>
                        <a:rPr lang="zh-CN" altLang="en-US">
                          <a:noFill/>
                        </a:rPr>
                        <a:t> </a:t>
                      </a:r>
                    </a:p>
                  </p:txBody>
                </p:sp>
              </mc:Fallback>
            </mc:AlternateContent>
          </p:grpSp>
          <p:sp>
            <p:nvSpPr>
              <p:cNvPr id="170" name="TextBox 169"/>
              <p:cNvSpPr txBox="1"/>
              <p:nvPr/>
            </p:nvSpPr>
            <p:spPr>
              <a:xfrm>
                <a:off x="682797" y="32859256"/>
                <a:ext cx="10301793" cy="338682"/>
              </a:xfrm>
              <a:prstGeom prst="rect">
                <a:avLst/>
              </a:prstGeom>
              <a:noFill/>
            </p:spPr>
            <p:txBody>
              <a:bodyPr wrap="square" rtlCol="0">
                <a:spAutoFit/>
              </a:bodyPr>
              <a:lstStyle/>
              <a:p>
                <a:r>
                  <a:rPr kumimoji="1" lang="en-US" altLang="ko-KR" sz="1600" b="1" dirty="0">
                    <a:latin typeface="Yoon 윤고딕 765" panose="020B0603000000000000" pitchFamily="50" charset="-127"/>
                    <a:ea typeface="Yoon 윤고딕 765" panose="020B0603000000000000" pitchFamily="50" charset="-127"/>
                  </a:rPr>
                  <a:t>Fig.3 </a:t>
                </a:r>
                <a:r>
                  <a:rPr kumimoji="1" lang="en-US" altLang="ko-KR" sz="1600" dirty="0">
                    <a:latin typeface="Yoon 윤고딕 765" panose="020B0603000000000000" pitchFamily="50" charset="-127"/>
                    <a:ea typeface="Yoon 윤고딕 765" panose="020B0603000000000000" pitchFamily="50" charset="-127"/>
                  </a:rPr>
                  <a:t>| Seasonal-mean (JJA) climatology of AR frequency (%, shaded) in global.</a:t>
                </a:r>
                <a:endParaRPr kumimoji="1" lang="ko-KR" altLang="en-US" sz="1600" dirty="0">
                  <a:latin typeface="Yoon 윤고딕 765" panose="020B0603000000000000" pitchFamily="50" charset="-127"/>
                  <a:ea typeface="Yoon 윤고딕 765" panose="020B0603000000000000" pitchFamily="50" charset="-127"/>
                </a:endParaRPr>
              </a:p>
            </p:txBody>
          </p:sp>
          <p:sp>
            <p:nvSpPr>
              <p:cNvPr id="201" name="직사각형 200"/>
              <p:cNvSpPr/>
              <p:nvPr/>
            </p:nvSpPr>
            <p:spPr>
              <a:xfrm>
                <a:off x="460375" y="28175855"/>
                <a:ext cx="3692806" cy="523220"/>
              </a:xfrm>
              <a:prstGeom prst="rect">
                <a:avLst/>
              </a:prstGeom>
            </p:spPr>
            <p:txBody>
              <a:bodyPr wrap="none">
                <a:spAutoFit/>
              </a:bodyPr>
              <a:lstStyle/>
              <a:p>
                <a:r>
                  <a:rPr kumimoji="1" lang="en-US" altLang="ko-KR" sz="2800" b="1" dirty="0"/>
                  <a:t>1) Global AR frequency </a:t>
                </a:r>
                <a:endParaRPr lang="ko-KR" altLang="en-US" sz="2800" dirty="0"/>
              </a:p>
            </p:txBody>
          </p:sp>
          <p:sp>
            <p:nvSpPr>
              <p:cNvPr id="110" name="TextBox 109"/>
              <p:cNvSpPr txBox="1"/>
              <p:nvPr/>
            </p:nvSpPr>
            <p:spPr>
              <a:xfrm>
                <a:off x="460375" y="33294028"/>
                <a:ext cx="14099684" cy="1938992"/>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kumimoji="1" lang="en-US" altLang="ko-KR" sz="2000" dirty="0">
                    <a:latin typeface="Yoon 윤고딕 775" panose="020B0603000000000000" pitchFamily="50" charset="-127"/>
                    <a:ea typeface="Yoon 윤고딕 775" panose="020B0603000000000000" pitchFamily="50" charset="-127"/>
                    <a:cs typeface="Calibri" panose="020F0502020204030204" pitchFamily="34" charset="0"/>
                  </a:rPr>
                  <a:t>DLE(Deep learning ensembled) model shows the strongest AR frequency than the detection algorithm of Guan &amp; Waliser and Park.</a:t>
                </a:r>
                <a:endParaRPr kumimoji="1" lang="en-US" altLang="ko-KR" sz="2000" dirty="0">
                  <a:latin typeface="Yoon 윤고딕 775" panose="020B0603000000000000" pitchFamily="50" charset="-127"/>
                  <a:ea typeface="Yoon 윤고딕 775" panose="020B0603000000000000" pitchFamily="50" charset="-127"/>
                  <a:cs typeface="Calibri" panose="020F0502020204030204" pitchFamily="34" charset="0"/>
                </a:endParaRPr>
              </a:p>
              <a:p>
                <a:pPr marL="342900" indent="-342900">
                  <a:lnSpc>
                    <a:spcPct val="120000"/>
                  </a:lnSpc>
                  <a:buFont typeface="Arial" panose="020B0604020202020204" pitchFamily="34" charset="0"/>
                  <a:buChar char="•"/>
                </a:pPr>
                <a:r>
                  <a:rPr kumimoji="1" lang="en-US" altLang="ko-KR" sz="2000" dirty="0">
                    <a:latin typeface="Yoon 윤고딕 775" panose="020B0603000000000000" pitchFamily="50" charset="-127"/>
                    <a:ea typeface="Yoon 윤고딕 775" panose="020B0603000000000000" pitchFamily="50" charset="-127"/>
                    <a:cs typeface="Calibri" panose="020F0502020204030204" pitchFamily="34" charset="0"/>
                  </a:rPr>
                  <a:t>All three detection algorithms have similar AR frequency distributions. Guan &amp; Waliser shows globally even frequency, Park shows the strongest frequency in East Asia, and DLE model shows the strongest frequency in the South Pacific. </a:t>
                </a:r>
                <a:endParaRPr kumimoji="1" lang="ko-KR" altLang="en-US" sz="2000" dirty="0">
                  <a:latin typeface="Yoon 윤고딕 775" panose="020B0603000000000000" pitchFamily="50" charset="-127"/>
                  <a:ea typeface="Yoon 윤고딕 775" panose="020B0603000000000000" pitchFamily="50" charset="-127"/>
                  <a:cs typeface="Calibri" panose="020F0502020204030204" pitchFamily="34" charset="0"/>
                </a:endParaRPr>
              </a:p>
            </p:txBody>
          </p:sp>
        </p:grpSp>
        <p:grpSp>
          <p:nvGrpSpPr>
            <p:cNvPr id="7" name="그룹 6"/>
            <p:cNvGrpSpPr/>
            <p:nvPr/>
          </p:nvGrpSpPr>
          <p:grpSpPr>
            <a:xfrm>
              <a:off x="460375" y="35312652"/>
              <a:ext cx="14414214" cy="6806727"/>
              <a:chOff x="460375" y="35312652"/>
              <a:chExt cx="14414214" cy="6806727"/>
            </a:xfrm>
          </p:grpSpPr>
          <p:sp>
            <p:nvSpPr>
              <p:cNvPr id="171" name="TextBox 170"/>
              <p:cNvSpPr txBox="1"/>
              <p:nvPr/>
            </p:nvSpPr>
            <p:spPr>
              <a:xfrm>
                <a:off x="722464" y="40330020"/>
                <a:ext cx="14152125" cy="831381"/>
              </a:xfrm>
              <a:prstGeom prst="rect">
                <a:avLst/>
              </a:prstGeom>
              <a:noFill/>
            </p:spPr>
            <p:txBody>
              <a:bodyPr wrap="square" rtlCol="0">
                <a:spAutoFit/>
              </a:bodyPr>
              <a:lstStyle/>
              <a:p>
                <a:r>
                  <a:rPr kumimoji="1" lang="en-US" altLang="ko-KR" sz="1600" b="1" dirty="0">
                    <a:latin typeface="Yoon 윤고딕 765" panose="020B0603000000000000" pitchFamily="50" charset="-127"/>
                    <a:ea typeface="Yoon 윤고딕 765" panose="020B0603000000000000" pitchFamily="50" charset="-127"/>
                  </a:rPr>
                  <a:t>Fig.4 </a:t>
                </a:r>
                <a:r>
                  <a:rPr kumimoji="1" lang="en-US" altLang="ko-KR" sz="1600" dirty="0">
                    <a:latin typeface="Yoon 윤고딕 765" panose="020B0603000000000000" pitchFamily="50" charset="-127"/>
                    <a:ea typeface="Yoon 윤고딕 765" panose="020B0603000000000000" pitchFamily="50" charset="-127"/>
                  </a:rPr>
                  <a:t>| Example of East Asian ARs on 00 UTC July 3</a:t>
                </a:r>
                <a:r>
                  <a:rPr kumimoji="1" lang="en-US" altLang="ko-KR" sz="1600" baseline="30000" dirty="0">
                    <a:latin typeface="Yoon 윤고딕 765" panose="020B0603000000000000" pitchFamily="50" charset="-127"/>
                    <a:ea typeface="Yoon 윤고딕 765" panose="020B0603000000000000" pitchFamily="50" charset="-127"/>
                  </a:rPr>
                  <a:t>rd</a:t>
                </a:r>
                <a:r>
                  <a:rPr kumimoji="1" lang="en-US" altLang="ko-KR" sz="1600" dirty="0">
                    <a:latin typeface="Yoon 윤고딕 765" panose="020B0603000000000000" pitchFamily="50" charset="-127"/>
                    <a:ea typeface="Yoon 윤고딕 765" panose="020B0603000000000000" pitchFamily="50" charset="-127"/>
                  </a:rPr>
                  <a:t>, 2020. The figure shows the 850-hPa geopotential height (gpm, contoured), IVTA (kg m</a:t>
                </a:r>
                <a:r>
                  <a:rPr kumimoji="1" lang="en-US" altLang="ko-KR" sz="1600" baseline="30000" dirty="0">
                    <a:latin typeface="Yoon 윤고딕 765" panose="020B0603000000000000" pitchFamily="50" charset="-127"/>
                    <a:ea typeface="Yoon 윤고딕 765" panose="020B0603000000000000" pitchFamily="50" charset="-127"/>
                  </a:rPr>
                  <a:t>-1</a:t>
                </a:r>
                <a:r>
                  <a:rPr kumimoji="1" lang="en-US" altLang="ko-KR" sz="1600" dirty="0">
                    <a:latin typeface="Yoon 윤고딕 765" panose="020B0603000000000000" pitchFamily="50" charset="-127"/>
                    <a:ea typeface="Yoon 윤고딕 765" panose="020B0603000000000000" pitchFamily="50" charset="-127"/>
                  </a:rPr>
                  <a:t> s</a:t>
                </a:r>
                <a:r>
                  <a:rPr kumimoji="1" lang="en-US" altLang="ko-KR" sz="1600" baseline="30000" dirty="0">
                    <a:latin typeface="Yoon 윤고딕 765" panose="020B0603000000000000" pitchFamily="50" charset="-127"/>
                    <a:ea typeface="Yoon 윤고딕 765" panose="020B0603000000000000" pitchFamily="50" charset="-127"/>
                  </a:rPr>
                  <a:t>-1</a:t>
                </a:r>
                <a:r>
                  <a:rPr kumimoji="1" lang="en-US" altLang="ko-KR" sz="1600" dirty="0">
                    <a:latin typeface="Yoon 윤고딕 765" panose="020B0603000000000000" pitchFamily="50" charset="-127"/>
                    <a:ea typeface="Yoon 윤고딕 765" panose="020B0603000000000000" pitchFamily="50" charset="-127"/>
                  </a:rPr>
                  <a:t>, shaded), and ARs</a:t>
                </a:r>
                <a:r>
                  <a:rPr kumimoji="1" lang="ko-KR" altLang="en-US" sz="1600" dirty="0">
                    <a:latin typeface="Yoon 윤고딕 765" panose="020B0603000000000000" pitchFamily="50" charset="-127"/>
                    <a:ea typeface="Yoon 윤고딕 765" panose="020B0603000000000000" pitchFamily="50" charset="-127"/>
                  </a:rPr>
                  <a:t> </a:t>
                </a:r>
                <a:r>
                  <a:rPr kumimoji="1" lang="en-US" altLang="ko-KR" sz="1600" dirty="0">
                    <a:latin typeface="Yoon 윤고딕 765" panose="020B0603000000000000" pitchFamily="50" charset="-127"/>
                    <a:ea typeface="Yoon 윤고딕 765" panose="020B0603000000000000" pitchFamily="50" charset="-127"/>
                  </a:rPr>
                  <a:t>(thick red line) detected by (a) algorithm from Guan &amp; Waliser (2015), (b) algorithm from Park et al. (2021), and (c) ensembled deep learning models. </a:t>
                </a:r>
                <a:endParaRPr kumimoji="1" lang="en-US" altLang="ko-KR" sz="1600" dirty="0">
                  <a:latin typeface="Yoon 윤고딕 765" panose="020B0603000000000000" pitchFamily="50" charset="-127"/>
                  <a:ea typeface="Yoon 윤고딕 765" panose="020B0603000000000000" pitchFamily="50" charset="-127"/>
                </a:endParaRPr>
              </a:p>
            </p:txBody>
          </p:sp>
          <p:sp>
            <p:nvSpPr>
              <p:cNvPr id="202" name="직사각형 201"/>
              <p:cNvSpPr/>
              <p:nvPr/>
            </p:nvSpPr>
            <p:spPr>
              <a:xfrm>
                <a:off x="486784" y="35312652"/>
                <a:ext cx="4618508" cy="523220"/>
              </a:xfrm>
              <a:prstGeom prst="rect">
                <a:avLst/>
              </a:prstGeom>
            </p:spPr>
            <p:txBody>
              <a:bodyPr wrap="none">
                <a:spAutoFit/>
              </a:bodyPr>
              <a:lstStyle/>
              <a:p>
                <a:r>
                  <a:rPr kumimoji="1" lang="en-US" altLang="ko-KR" sz="2800" b="1" dirty="0"/>
                  <a:t>2) East Asia AR detection case</a:t>
                </a:r>
                <a:endParaRPr lang="ko-KR" altLang="en-US" sz="2800" dirty="0"/>
              </a:p>
            </p:txBody>
          </p:sp>
          <p:sp>
            <p:nvSpPr>
              <p:cNvPr id="116" name="TextBox 115"/>
              <p:cNvSpPr txBox="1"/>
              <p:nvPr/>
            </p:nvSpPr>
            <p:spPr>
              <a:xfrm>
                <a:off x="460375" y="41288382"/>
                <a:ext cx="14099684" cy="830997"/>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kumimoji="1" lang="en-US" altLang="ko-KR" sz="2000" dirty="0">
                    <a:latin typeface="Yoon 윤고딕 775" panose="020B0603000000000000" pitchFamily="50" charset="-127"/>
                    <a:ea typeface="Yoon 윤고딕 775" panose="020B0603000000000000" pitchFamily="50" charset="-127"/>
                    <a:cs typeface="Calibri" panose="020F0502020204030204" pitchFamily="34" charset="0"/>
                  </a:rPr>
                  <a:t>Variability between each detection algorithm is high according to the different thresholds, and DLE model detected ARs more widely than the other two.  </a:t>
                </a:r>
                <a:endParaRPr kumimoji="1" lang="ko-KR" altLang="en-US" sz="2000" dirty="0">
                  <a:latin typeface="Yoon 윤고딕 775" panose="020B0603000000000000" pitchFamily="50" charset="-127"/>
                  <a:ea typeface="Yoon 윤고딕 775" panose="020B0603000000000000" pitchFamily="50" charset="-127"/>
                  <a:cs typeface="Calibri" panose="020F0502020204030204" pitchFamily="34" charset="0"/>
                </a:endParaRPr>
              </a:p>
            </p:txBody>
          </p:sp>
          <p:pic>
            <p:nvPicPr>
              <p:cNvPr id="133" name="그림 132"/>
              <p:cNvPicPr>
                <a:picLocks noChangeAspect="1"/>
              </p:cNvPicPr>
              <p:nvPr/>
            </p:nvPicPr>
            <p:blipFill rotWithShape="1">
              <a:blip r:embed="rId11">
                <a:extLst>
                  <a:ext uri="{28A0092B-C50C-407E-A947-70E740481C1C}">
                    <a14:useLocalDpi xmlns:a14="http://schemas.microsoft.com/office/drawing/2010/main" val="0"/>
                  </a:ext>
                </a:extLst>
              </a:blip>
              <a:srcRect l="8945" t="36601" r="8644" b="29619"/>
              <a:stretch>
                <a:fillRect/>
              </a:stretch>
            </p:blipFill>
            <p:spPr>
              <a:xfrm>
                <a:off x="782536" y="35905923"/>
                <a:ext cx="13960030" cy="4291510"/>
              </a:xfrm>
              <a:prstGeom prst="rect">
                <a:avLst/>
              </a:prstGeom>
            </p:spPr>
          </p:pic>
        </p:grpSp>
      </p:grpSp>
      <p:grpSp>
        <p:nvGrpSpPr>
          <p:cNvPr id="36" name="그룹 35"/>
          <p:cNvGrpSpPr/>
          <p:nvPr/>
        </p:nvGrpSpPr>
        <p:grpSpPr>
          <a:xfrm>
            <a:off x="15529473" y="4310565"/>
            <a:ext cx="14580336" cy="10080697"/>
            <a:chOff x="15529473" y="4310563"/>
            <a:chExt cx="14580336" cy="10080697"/>
          </a:xfrm>
        </p:grpSpPr>
        <p:pic>
          <p:nvPicPr>
            <p:cNvPr id="134" name="그림 133"/>
            <p:cNvPicPr>
              <a:picLocks noChangeAspect="1"/>
            </p:cNvPicPr>
            <p:nvPr/>
          </p:nvPicPr>
          <p:blipFill rotWithShape="1">
            <a:blip r:embed="rId12">
              <a:extLst>
                <a:ext uri="{28A0092B-C50C-407E-A947-70E740481C1C}">
                  <a14:useLocalDpi xmlns:a14="http://schemas.microsoft.com/office/drawing/2010/main" val="0"/>
                </a:ext>
              </a:extLst>
            </a:blip>
            <a:srcRect l="2287" t="9436" r="1878" b="8300"/>
            <a:stretch>
              <a:fillRect/>
            </a:stretch>
          </p:blipFill>
          <p:spPr>
            <a:xfrm>
              <a:off x="15642857" y="4827637"/>
              <a:ext cx="12331009" cy="7938590"/>
            </a:xfrm>
            <a:prstGeom prst="rect">
              <a:avLst/>
            </a:prstGeom>
          </p:spPr>
        </p:pic>
        <p:sp>
          <p:nvSpPr>
            <p:cNvPr id="210" name="직사각형 209"/>
            <p:cNvSpPr/>
            <p:nvPr/>
          </p:nvSpPr>
          <p:spPr>
            <a:xfrm>
              <a:off x="15529473" y="4310563"/>
              <a:ext cx="3962944" cy="523220"/>
            </a:xfrm>
            <a:prstGeom prst="rect">
              <a:avLst/>
            </a:prstGeom>
          </p:spPr>
          <p:txBody>
            <a:bodyPr wrap="none">
              <a:spAutoFit/>
            </a:bodyPr>
            <a:lstStyle/>
            <a:p>
              <a:r>
                <a:rPr kumimoji="1" lang="en-US" altLang="ko-KR" sz="2800" b="1" dirty="0"/>
                <a:t>3) East Asia AR frequency</a:t>
              </a:r>
              <a:endParaRPr lang="ko-KR" altLang="en-US" sz="2800" dirty="0"/>
            </a:p>
          </p:txBody>
        </p:sp>
        <p:sp>
          <p:nvSpPr>
            <p:cNvPr id="129" name="직사각형 128"/>
            <p:cNvSpPr/>
            <p:nvPr/>
          </p:nvSpPr>
          <p:spPr>
            <a:xfrm>
              <a:off x="15570749" y="12821600"/>
              <a:ext cx="14467003" cy="1569660"/>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ko-KR" sz="2000" dirty="0">
                  <a:solidFill>
                    <a:schemeClr val="tx2">
                      <a:lumMod val="10000"/>
                    </a:schemeClr>
                  </a:solidFill>
                  <a:latin typeface="Yoon 윤고딕 775" panose="020B0603000000000000" pitchFamily="50" charset="-127"/>
                  <a:ea typeface="Yoon 윤고딕 775" panose="020B0603000000000000" pitchFamily="50" charset="-127"/>
                </a:rPr>
                <a:t>In East Asia, Guan &amp; Waliser shows the weakest frequency, while Park, which reflects East Asian AR characteristics, shows the stronger frequency.</a:t>
              </a:r>
              <a:endParaRPr lang="en-US" altLang="ko-KR" sz="2000" dirty="0">
                <a:solidFill>
                  <a:schemeClr val="tx2">
                    <a:lumMod val="10000"/>
                  </a:schemeClr>
                </a:solidFill>
                <a:latin typeface="Yoon 윤고딕 775" panose="020B0603000000000000" pitchFamily="50" charset="-127"/>
                <a:ea typeface="Yoon 윤고딕 775" panose="020B0603000000000000" pitchFamily="50" charset="-127"/>
              </a:endParaRPr>
            </a:p>
            <a:p>
              <a:pPr marL="285750" indent="-285750">
                <a:lnSpc>
                  <a:spcPct val="120000"/>
                </a:lnSpc>
                <a:buFont typeface="Arial" panose="020B0604020202020204" pitchFamily="34" charset="0"/>
                <a:buChar char="•"/>
              </a:pPr>
              <a:r>
                <a:rPr lang="en-US" altLang="ko-KR" sz="2000" dirty="0">
                  <a:solidFill>
                    <a:schemeClr val="tx2">
                      <a:lumMod val="10000"/>
                    </a:schemeClr>
                  </a:solidFill>
                  <a:latin typeface="Yoon 윤고딕 775" panose="020B0603000000000000" pitchFamily="50" charset="-127"/>
                  <a:ea typeface="Yoon 윤고딕 775" panose="020B0603000000000000" pitchFamily="50" charset="-127"/>
                </a:rPr>
                <a:t>DLE model has a similar frequency distribution to Park but shows the largest frequency and concentrated distribution in the east. </a:t>
              </a:r>
              <a:endParaRPr lang="en-US" altLang="ko-KR" sz="2000" dirty="0">
                <a:solidFill>
                  <a:schemeClr val="tx2">
                    <a:lumMod val="10000"/>
                  </a:schemeClr>
                </a:solidFill>
                <a:latin typeface="Yoon 윤고딕 775" panose="020B0603000000000000" pitchFamily="50" charset="-127"/>
                <a:ea typeface="Yoon 윤고딕 775" panose="020B0603000000000000" pitchFamily="50" charset="-127"/>
              </a:endParaRPr>
            </a:p>
          </p:txBody>
        </p:sp>
        <p:sp>
          <p:nvSpPr>
            <p:cNvPr id="174" name="TextBox 173"/>
            <p:cNvSpPr txBox="1"/>
            <p:nvPr/>
          </p:nvSpPr>
          <p:spPr>
            <a:xfrm>
              <a:off x="27534791" y="5133490"/>
              <a:ext cx="2575018" cy="2063129"/>
            </a:xfrm>
            <a:prstGeom prst="rect">
              <a:avLst/>
            </a:prstGeom>
            <a:noFill/>
          </p:spPr>
          <p:txBody>
            <a:bodyPr wrap="square" rtlCol="0">
              <a:spAutoFit/>
            </a:bodyPr>
            <a:lstStyle/>
            <a:p>
              <a:r>
                <a:rPr kumimoji="1" lang="en-US" altLang="ko-KR" sz="1600" b="1" dirty="0">
                  <a:latin typeface="Yoon 윤고딕 765" panose="020B0603000000000000" pitchFamily="50" charset="-127"/>
                  <a:ea typeface="Yoon 윤고딕 765" panose="020B0603000000000000" pitchFamily="50" charset="-127"/>
                </a:rPr>
                <a:t>Fig.5 </a:t>
              </a:r>
              <a:r>
                <a:rPr kumimoji="1" lang="en-US" altLang="ko-KR" sz="1600" dirty="0">
                  <a:latin typeface="Yoon 윤고딕 765" panose="020B0603000000000000" pitchFamily="50" charset="-127"/>
                  <a:ea typeface="Yoon 윤고딕 765" panose="020B0603000000000000" pitchFamily="50" charset="-127"/>
                </a:rPr>
                <a:t>| Seasonal-mean (JJA) and monthly climatology of AR frequency (%, shaded) and 850-hPa geopotential height (gpm, contoured) in East Asia. </a:t>
              </a:r>
              <a:endParaRPr kumimoji="1" lang="en-US" altLang="ko-KR" sz="1600" dirty="0">
                <a:latin typeface="Yoon 윤고딕 765" panose="020B0603000000000000" pitchFamily="50" charset="-127"/>
                <a:ea typeface="Yoon 윤고딕 765" panose="020B0603000000000000" pitchFamily="50" charset="-127"/>
              </a:endParaRPr>
            </a:p>
          </p:txBody>
        </p:sp>
      </p:grpSp>
      <p:grpSp>
        <p:nvGrpSpPr>
          <p:cNvPr id="39" name="그룹 38"/>
          <p:cNvGrpSpPr/>
          <p:nvPr/>
        </p:nvGrpSpPr>
        <p:grpSpPr>
          <a:xfrm>
            <a:off x="15529477" y="14571598"/>
            <a:ext cx="14586191" cy="17434789"/>
            <a:chOff x="15529473" y="14448023"/>
            <a:chExt cx="14586191" cy="17434789"/>
          </a:xfrm>
        </p:grpSpPr>
        <p:sp>
          <p:nvSpPr>
            <p:cNvPr id="213" name="직사각형 212"/>
            <p:cNvSpPr/>
            <p:nvPr/>
          </p:nvSpPr>
          <p:spPr>
            <a:xfrm>
              <a:off x="15529473" y="14448023"/>
              <a:ext cx="7100470" cy="523220"/>
            </a:xfrm>
            <a:prstGeom prst="rect">
              <a:avLst/>
            </a:prstGeom>
          </p:spPr>
          <p:txBody>
            <a:bodyPr wrap="none">
              <a:spAutoFit/>
            </a:bodyPr>
            <a:lstStyle/>
            <a:p>
              <a:r>
                <a:rPr kumimoji="1" lang="en-US" altLang="ko-KR" sz="2800" b="1" dirty="0"/>
                <a:t>4) East Asia AR duration and number of events</a:t>
              </a:r>
              <a:endParaRPr lang="ko-KR" altLang="en-US" sz="2800" dirty="0"/>
            </a:p>
          </p:txBody>
        </p:sp>
        <p:grpSp>
          <p:nvGrpSpPr>
            <p:cNvPr id="37" name="그룹 36"/>
            <p:cNvGrpSpPr/>
            <p:nvPr/>
          </p:nvGrpSpPr>
          <p:grpSpPr>
            <a:xfrm>
              <a:off x="15642857" y="14959516"/>
              <a:ext cx="14472807" cy="7982978"/>
              <a:chOff x="15642857" y="14959516"/>
              <a:chExt cx="14472807" cy="7982978"/>
            </a:xfrm>
          </p:grpSpPr>
          <p:pic>
            <p:nvPicPr>
              <p:cNvPr id="136" name="그림 135"/>
              <p:cNvPicPr>
                <a:picLocks noChangeAspect="1"/>
              </p:cNvPicPr>
              <p:nvPr/>
            </p:nvPicPr>
            <p:blipFill rotWithShape="1">
              <a:blip r:embed="rId13">
                <a:extLst>
                  <a:ext uri="{28A0092B-C50C-407E-A947-70E740481C1C}">
                    <a14:useLocalDpi xmlns:a14="http://schemas.microsoft.com/office/drawing/2010/main" val="0"/>
                  </a:ext>
                </a:extLst>
              </a:blip>
              <a:srcRect l="2302" t="8907" r="1771" b="8449"/>
              <a:stretch>
                <a:fillRect/>
              </a:stretch>
            </p:blipFill>
            <p:spPr>
              <a:xfrm>
                <a:off x="15642857" y="14974685"/>
                <a:ext cx="12331131" cy="7967809"/>
              </a:xfrm>
              <a:prstGeom prst="rect">
                <a:avLst/>
              </a:prstGeom>
            </p:spPr>
          </p:pic>
          <p:grpSp>
            <p:nvGrpSpPr>
              <p:cNvPr id="35" name="그룹 34"/>
              <p:cNvGrpSpPr/>
              <p:nvPr/>
            </p:nvGrpSpPr>
            <p:grpSpPr>
              <a:xfrm>
                <a:off x="27577576" y="15449203"/>
                <a:ext cx="2214222" cy="1266967"/>
                <a:chOff x="21458831" y="-3988783"/>
                <a:chExt cx="3509903" cy="1266967"/>
              </a:xfrm>
            </p:grpSpPr>
            <p:sp>
              <p:nvSpPr>
                <p:cNvPr id="125" name="모서리가 둥근 직사각형 124"/>
                <p:cNvSpPr/>
                <p:nvPr/>
              </p:nvSpPr>
              <p:spPr>
                <a:xfrm>
                  <a:off x="21458831" y="-3988783"/>
                  <a:ext cx="3509903" cy="1266967"/>
                </a:xfrm>
                <a:prstGeom prst="roundRect">
                  <a:avLst/>
                </a:prstGeom>
                <a:solidFill>
                  <a:schemeClr val="bg1"/>
                </a:solidFill>
                <a:ln w="19050">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200">
                    <a:solidFill>
                      <a:schemeClr val="tx1"/>
                    </a:solidFill>
                  </a:endParaRPr>
                </a:p>
              </p:txBody>
            </p:sp>
            <mc:AlternateContent xmlns:mc="http://schemas.openxmlformats.org/markup-compatibility/2006">
              <mc:Choice xmlns:a14="http://schemas.microsoft.com/office/drawing/2010/main" Requires="a14">
                <p:sp>
                  <p:nvSpPr>
                    <p:cNvPr id="98" name="직사각형 97"/>
                    <p:cNvSpPr/>
                    <p:nvPr/>
                  </p:nvSpPr>
                  <p:spPr>
                    <a:xfrm>
                      <a:off x="21572078" y="-3962738"/>
                      <a:ext cx="3396656" cy="1089786"/>
                    </a:xfrm>
                    <a:prstGeom prst="rect">
                      <a:avLst/>
                    </a:prstGeom>
                  </p:spPr>
                  <p:txBody>
                    <a:bodyPr wrap="square">
                      <a:spAutoFit/>
                    </a:bodyPr>
                    <a:lstStyle/>
                    <a:p>
                      <a:pPr>
                        <a:lnSpc>
                          <a:spcPct val="120000"/>
                        </a:lnSpc>
                      </a:pPr>
                      <a:r>
                        <a:rPr kumimoji="1" lang="en-US" altLang="ko-KR" sz="2200" dirty="0">
                          <a:solidFill>
                            <a:schemeClr val="tx1">
                              <a:lumMod val="75000"/>
                              <a:lumOff val="25000"/>
                            </a:schemeClr>
                          </a:solidFill>
                          <a:cs typeface="Calibri" panose="020F0502020204030204" pitchFamily="34" charset="0"/>
                        </a:rPr>
                        <a:t>AR duration </a:t>
                      </a:r>
                      <a:endParaRPr kumimoji="1" lang="en-US" altLang="ko-KR" sz="2200" dirty="0">
                        <a:solidFill>
                          <a:schemeClr val="tx1">
                            <a:lumMod val="75000"/>
                            <a:lumOff val="25000"/>
                          </a:schemeClr>
                        </a:solidFill>
                        <a:cs typeface="Calibri" panose="020F0502020204030204" pitchFamily="34" charset="0"/>
                      </a:endParaRPr>
                    </a:p>
                    <a:p>
                      <a:pPr>
                        <a:lnSpc>
                          <a:spcPct val="120000"/>
                        </a:lnSpc>
                      </a:pPr>
                      <a:r>
                        <a:rPr kumimoji="1" lang="en-US" altLang="ko-KR" sz="2200" dirty="0">
                          <a:solidFill>
                            <a:schemeClr val="tx1">
                              <a:lumMod val="75000"/>
                              <a:lumOff val="25000"/>
                            </a:schemeClr>
                          </a:solidFill>
                          <a:cs typeface="Calibri" panose="020F0502020204030204" pitchFamily="34" charset="0"/>
                        </a:rPr>
                        <a:t>= </a:t>
                      </a:r>
                      <a14:m>
                        <m:oMath xmlns:m="http://schemas.openxmlformats.org/officeDocument/2006/math">
                          <m:f>
                            <m:fPr>
                              <m:ctrlPr>
                                <a:rPr kumimoji="1" lang="en-US" altLang="ko-KR" sz="2200" i="1">
                                  <a:solidFill>
                                    <a:schemeClr val="tx1">
                                      <a:lumMod val="75000"/>
                                      <a:lumOff val="25000"/>
                                    </a:schemeClr>
                                  </a:solidFill>
                                  <a:latin typeface="Cambria Math" panose="02040503050406030204" pitchFamily="18" charset="0"/>
                                  <a:cs typeface="Calibri" panose="020F0502020204030204" pitchFamily="34" charset="0"/>
                                </a:rPr>
                              </m:ctrlPr>
                            </m:fPr>
                            <m:num>
                              <m:r>
                                <m:rPr>
                                  <m:sty m:val="p"/>
                                </m:rPr>
                                <a:rPr kumimoji="1" lang="en-US" altLang="ko-KR" sz="2200">
                                  <a:solidFill>
                                    <a:schemeClr val="tx1">
                                      <a:lumMod val="75000"/>
                                      <a:lumOff val="25000"/>
                                    </a:schemeClr>
                                  </a:solidFill>
                                  <a:latin typeface="Cambria Math" panose="02040503050406030204" pitchFamily="18" charset="0"/>
                                  <a:cs typeface="Calibri" panose="020F0502020204030204" pitchFamily="34" charset="0"/>
                                </a:rPr>
                                <m:t>AR</m:t>
                              </m:r>
                              <m:r>
                                <a:rPr kumimoji="1" lang="en-US" altLang="ko-KR" sz="2200">
                                  <a:solidFill>
                                    <a:schemeClr val="tx1">
                                      <a:lumMod val="75000"/>
                                      <a:lumOff val="25000"/>
                                    </a:schemeClr>
                                  </a:solidFill>
                                  <a:latin typeface="Cambria Math" panose="02040503050406030204" pitchFamily="18" charset="0"/>
                                  <a:cs typeface="Calibri" panose="020F0502020204030204" pitchFamily="34" charset="0"/>
                                </a:rPr>
                                <m:t> </m:t>
                              </m:r>
                              <m:r>
                                <m:rPr>
                                  <m:sty m:val="p"/>
                                </m:rPr>
                                <a:rPr kumimoji="1" lang="en-US" altLang="ko-KR" sz="2200">
                                  <a:solidFill>
                                    <a:schemeClr val="tx1">
                                      <a:lumMod val="75000"/>
                                      <a:lumOff val="25000"/>
                                    </a:schemeClr>
                                  </a:solidFill>
                                  <a:latin typeface="Cambria Math" panose="02040503050406030204" pitchFamily="18" charset="0"/>
                                  <a:cs typeface="Calibri" panose="020F0502020204030204" pitchFamily="34" charset="0"/>
                                </a:rPr>
                                <m:t>timesteps</m:t>
                              </m:r>
                              <m:r>
                                <a:rPr kumimoji="1" lang="en-US" altLang="ko-KR" sz="2200" i="1">
                                  <a:solidFill>
                                    <a:schemeClr val="tx1">
                                      <a:lumMod val="75000"/>
                                      <a:lumOff val="25000"/>
                                    </a:schemeClr>
                                  </a:solidFill>
                                  <a:latin typeface="Cambria Math" panose="02040503050406030204" pitchFamily="18" charset="0"/>
                                  <a:cs typeface="Calibri" panose="020F0502020204030204" pitchFamily="34" charset="0"/>
                                </a:rPr>
                                <m:t> × </m:t>
                              </m:r>
                              <m:r>
                                <a:rPr kumimoji="1" lang="en-US" altLang="ko-KR" sz="2200" i="1">
                                  <a:solidFill>
                                    <a:schemeClr val="tx1">
                                      <a:lumMod val="75000"/>
                                      <a:lumOff val="25000"/>
                                    </a:schemeClr>
                                  </a:solidFill>
                                  <a:latin typeface="Cambria Math" panose="02040503050406030204" pitchFamily="18" charset="0"/>
                                  <a:cs typeface="Calibri" panose="020F0502020204030204" pitchFamily="34" charset="0"/>
                                </a:rPr>
                                <m:t>6</m:t>
                              </m:r>
                            </m:num>
                            <m:den>
                              <m:r>
                                <m:rPr>
                                  <m:sty m:val="p"/>
                                </m:rPr>
                                <a:rPr kumimoji="1" lang="en-US" altLang="ko-KR" sz="2200">
                                  <a:solidFill>
                                    <a:schemeClr val="tx1">
                                      <a:lumMod val="75000"/>
                                      <a:lumOff val="25000"/>
                                    </a:schemeClr>
                                  </a:solidFill>
                                  <a:latin typeface="Cambria Math" panose="02040503050406030204" pitchFamily="18" charset="0"/>
                                  <a:cs typeface="Calibri" panose="020F0502020204030204" pitchFamily="34" charset="0"/>
                                </a:rPr>
                                <m:t>Number</m:t>
                              </m:r>
                              <m:r>
                                <a:rPr kumimoji="1" lang="en-US" altLang="ko-KR" sz="2200">
                                  <a:solidFill>
                                    <a:schemeClr val="tx1">
                                      <a:lumMod val="75000"/>
                                      <a:lumOff val="25000"/>
                                    </a:schemeClr>
                                  </a:solidFill>
                                  <a:latin typeface="Cambria Math" panose="02040503050406030204" pitchFamily="18" charset="0"/>
                                  <a:cs typeface="Calibri" panose="020F0502020204030204" pitchFamily="34" charset="0"/>
                                </a:rPr>
                                <m:t> </m:t>
                              </m:r>
                              <m:r>
                                <m:rPr>
                                  <m:sty m:val="p"/>
                                </m:rPr>
                                <a:rPr kumimoji="1" lang="en-US" altLang="ko-KR" sz="2200">
                                  <a:solidFill>
                                    <a:schemeClr val="tx1">
                                      <a:lumMod val="75000"/>
                                      <a:lumOff val="25000"/>
                                    </a:schemeClr>
                                  </a:solidFill>
                                  <a:latin typeface="Cambria Math" panose="02040503050406030204" pitchFamily="18" charset="0"/>
                                  <a:cs typeface="Calibri" panose="020F0502020204030204" pitchFamily="34" charset="0"/>
                                </a:rPr>
                                <m:t>of</m:t>
                              </m:r>
                              <m:r>
                                <a:rPr kumimoji="1" lang="en-US" altLang="ko-KR" sz="2200">
                                  <a:solidFill>
                                    <a:schemeClr val="tx1">
                                      <a:lumMod val="75000"/>
                                      <a:lumOff val="25000"/>
                                    </a:schemeClr>
                                  </a:solidFill>
                                  <a:latin typeface="Cambria Math" panose="02040503050406030204" pitchFamily="18" charset="0"/>
                                  <a:cs typeface="Calibri" panose="020F0502020204030204" pitchFamily="34" charset="0"/>
                                </a:rPr>
                                <m:t> </m:t>
                              </m:r>
                              <m:r>
                                <m:rPr>
                                  <m:sty m:val="p"/>
                                </m:rPr>
                                <a:rPr kumimoji="1" lang="en-US" altLang="ko-KR" sz="2200">
                                  <a:solidFill>
                                    <a:schemeClr val="tx1">
                                      <a:lumMod val="75000"/>
                                      <a:lumOff val="25000"/>
                                    </a:schemeClr>
                                  </a:solidFill>
                                  <a:latin typeface="Cambria Math" panose="02040503050406030204" pitchFamily="18" charset="0"/>
                                  <a:cs typeface="Calibri" panose="020F0502020204030204" pitchFamily="34" charset="0"/>
                                </a:rPr>
                                <m:t>events</m:t>
                              </m:r>
                            </m:den>
                          </m:f>
                        </m:oMath>
                      </a14:m>
                      <a:endParaRPr kumimoji="1" lang="en-US" altLang="ko-KR" sz="2200" dirty="0">
                        <a:solidFill>
                          <a:schemeClr val="tx1">
                            <a:lumMod val="75000"/>
                            <a:lumOff val="25000"/>
                          </a:schemeClr>
                        </a:solidFill>
                        <a:cs typeface="Calibri" panose="020F0502020204030204" pitchFamily="34" charset="0"/>
                      </a:endParaRPr>
                    </a:p>
                  </p:txBody>
                </p:sp>
              </mc:Choice>
              <mc:Fallback>
                <p:sp>
                  <p:nvSpPr>
                    <p:cNvPr id="98" name="직사각형 97"/>
                    <p:cNvSpPr>
                      <a:spLocks noRot="1" noChangeAspect="1" noMove="1" noResize="1" noEditPoints="1" noAdjustHandles="1" noChangeArrowheads="1" noChangeShapeType="1" noTextEdit="1"/>
                    </p:cNvSpPr>
                    <p:nvPr/>
                  </p:nvSpPr>
                  <p:spPr>
                    <a:xfrm>
                      <a:off x="21572078" y="-3962738"/>
                      <a:ext cx="3396656" cy="1089786"/>
                    </a:xfrm>
                    <a:prstGeom prst="rect">
                      <a:avLst/>
                    </a:prstGeom>
                    <a:blipFill rotWithShape="1">
                      <a:blip r:embed="rId14"/>
                    </a:blipFill>
                  </p:spPr>
                  <p:txBody>
                    <a:bodyPr/>
                    <a:lstStyle/>
                    <a:p>
                      <a:r>
                        <a:rPr lang="zh-CN" altLang="en-US">
                          <a:noFill/>
                        </a:rPr>
                        <a:t> </a:t>
                      </a:r>
                    </a:p>
                  </p:txBody>
                </p:sp>
              </mc:Fallback>
            </mc:AlternateContent>
          </p:grpSp>
          <p:sp>
            <p:nvSpPr>
              <p:cNvPr id="81" name="직사각형 80"/>
              <p:cNvSpPr/>
              <p:nvPr/>
            </p:nvSpPr>
            <p:spPr>
              <a:xfrm>
                <a:off x="23856635" y="14959516"/>
                <a:ext cx="3167522" cy="7758179"/>
              </a:xfrm>
              <a:prstGeom prst="rect">
                <a:avLst/>
              </a:prstGeom>
              <a:noFill/>
              <a:ln w="76200">
                <a:solidFill>
                  <a:srgbClr val="F47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6" name="TextBox 175"/>
              <p:cNvSpPr txBox="1"/>
              <p:nvPr/>
            </p:nvSpPr>
            <p:spPr>
              <a:xfrm>
                <a:off x="27534791" y="20996030"/>
                <a:ext cx="2580873" cy="1816779"/>
              </a:xfrm>
              <a:prstGeom prst="rect">
                <a:avLst/>
              </a:prstGeom>
              <a:noFill/>
            </p:spPr>
            <p:txBody>
              <a:bodyPr wrap="square" rtlCol="0">
                <a:spAutoFit/>
              </a:bodyPr>
              <a:lstStyle/>
              <a:p>
                <a:r>
                  <a:rPr kumimoji="1" lang="en-US" altLang="ko-KR" sz="1600" b="1" dirty="0">
                    <a:latin typeface="Yoon 윤고딕 765" panose="020B0603000000000000" pitchFamily="50" charset="-127"/>
                    <a:ea typeface="Yoon 윤고딕 765" panose="020B0603000000000000" pitchFamily="50" charset="-127"/>
                  </a:rPr>
                  <a:t>Fig.6 </a:t>
                </a:r>
                <a:r>
                  <a:rPr kumimoji="1" lang="en-US" altLang="ko-KR" sz="1600" dirty="0">
                    <a:latin typeface="Yoon 윤고딕 765" panose="020B0603000000000000" pitchFamily="50" charset="-127"/>
                    <a:ea typeface="Yoon 윤고딕 765" panose="020B0603000000000000" pitchFamily="50" charset="-127"/>
                  </a:rPr>
                  <a:t>| Seasonal-mean (JJA) and monthly duration of ARs (hours, shaded) and 850-hPa geopotential height (gpm, contoured) in East Asia. </a:t>
                </a:r>
                <a:endParaRPr kumimoji="1" lang="en-US" altLang="ko-KR" sz="1600" dirty="0">
                  <a:latin typeface="Yoon 윤고딕 765" panose="020B0603000000000000" pitchFamily="50" charset="-127"/>
                  <a:ea typeface="Yoon 윤고딕 765" panose="020B0603000000000000" pitchFamily="50" charset="-127"/>
                </a:endParaRPr>
              </a:p>
            </p:txBody>
          </p:sp>
        </p:grpSp>
        <p:grpSp>
          <p:nvGrpSpPr>
            <p:cNvPr id="38" name="그룹 37"/>
            <p:cNvGrpSpPr/>
            <p:nvPr/>
          </p:nvGrpSpPr>
          <p:grpSpPr>
            <a:xfrm>
              <a:off x="15553542" y="23010052"/>
              <a:ext cx="14561048" cy="8872760"/>
              <a:chOff x="15553542" y="23010052"/>
              <a:chExt cx="14561048" cy="8872760"/>
            </a:xfrm>
          </p:grpSpPr>
          <p:pic>
            <p:nvPicPr>
              <p:cNvPr id="137" name="그림 136"/>
              <p:cNvPicPr>
                <a:picLocks noChangeAspect="1"/>
              </p:cNvPicPr>
              <p:nvPr/>
            </p:nvPicPr>
            <p:blipFill rotWithShape="1">
              <a:blip r:embed="rId15">
                <a:extLst>
                  <a:ext uri="{28A0092B-C50C-407E-A947-70E740481C1C}">
                    <a14:useLocalDpi xmlns:a14="http://schemas.microsoft.com/office/drawing/2010/main" val="0"/>
                  </a:ext>
                </a:extLst>
              </a:blip>
              <a:srcRect l="2656" t="9190" r="1811" b="8508"/>
              <a:stretch>
                <a:fillRect/>
              </a:stretch>
            </p:blipFill>
            <p:spPr>
              <a:xfrm>
                <a:off x="15664646" y="23054888"/>
                <a:ext cx="12309220" cy="7953351"/>
              </a:xfrm>
              <a:prstGeom prst="rect">
                <a:avLst/>
              </a:prstGeom>
            </p:spPr>
          </p:pic>
          <p:sp>
            <p:nvSpPr>
              <p:cNvPr id="177" name="TextBox 176"/>
              <p:cNvSpPr txBox="1"/>
              <p:nvPr/>
            </p:nvSpPr>
            <p:spPr>
              <a:xfrm>
                <a:off x="27539572" y="29023129"/>
                <a:ext cx="2575018" cy="1816779"/>
              </a:xfrm>
              <a:prstGeom prst="rect">
                <a:avLst/>
              </a:prstGeom>
              <a:noFill/>
            </p:spPr>
            <p:txBody>
              <a:bodyPr wrap="square" rtlCol="0">
                <a:spAutoFit/>
              </a:bodyPr>
              <a:lstStyle/>
              <a:p>
                <a:r>
                  <a:rPr kumimoji="1" lang="en-US" altLang="ko-KR" sz="1600" b="1" dirty="0">
                    <a:latin typeface="Yoon 윤고딕 765" panose="020B0603000000000000" pitchFamily="50" charset="-127"/>
                    <a:ea typeface="Yoon 윤고딕 765" panose="020B0603000000000000" pitchFamily="50" charset="-127"/>
                  </a:rPr>
                  <a:t>Fig.7 </a:t>
                </a:r>
                <a:r>
                  <a:rPr kumimoji="1" lang="en-US" altLang="ko-KR" sz="1600" dirty="0">
                    <a:latin typeface="Yoon 윤고딕 765" panose="020B0603000000000000" pitchFamily="50" charset="-127"/>
                    <a:ea typeface="Yoon 윤고딕 765" panose="020B0603000000000000" pitchFamily="50" charset="-127"/>
                  </a:rPr>
                  <a:t>| Seasonal-mean (JJA) and monthly number of AR events (shaded) and 850-hPa geopotential height (gpm, contoured) in East Asia. </a:t>
                </a:r>
                <a:endParaRPr kumimoji="1" lang="en-US" altLang="ko-KR" sz="1600" dirty="0">
                  <a:latin typeface="Yoon 윤고딕 765" panose="020B0603000000000000" pitchFamily="50" charset="-127"/>
                  <a:ea typeface="Yoon 윤고딕 765" panose="020B0603000000000000" pitchFamily="50" charset="-127"/>
                </a:endParaRPr>
              </a:p>
            </p:txBody>
          </p:sp>
          <p:sp>
            <p:nvSpPr>
              <p:cNvPr id="88" name="직사각형 87"/>
              <p:cNvSpPr/>
              <p:nvPr/>
            </p:nvSpPr>
            <p:spPr>
              <a:xfrm>
                <a:off x="20326350" y="23010052"/>
                <a:ext cx="6697807" cy="7760207"/>
              </a:xfrm>
              <a:prstGeom prst="rect">
                <a:avLst/>
              </a:prstGeom>
              <a:noFill/>
              <a:ln w="76200">
                <a:solidFill>
                  <a:srgbClr val="F47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5" name="직사각형 144"/>
              <p:cNvSpPr/>
              <p:nvPr/>
            </p:nvSpPr>
            <p:spPr>
              <a:xfrm>
                <a:off x="15553542" y="31051815"/>
                <a:ext cx="14467003" cy="830997"/>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ko-KR" sz="2000" dirty="0">
                    <a:solidFill>
                      <a:schemeClr val="tx2">
                        <a:lumMod val="10000"/>
                      </a:schemeClr>
                    </a:solidFill>
                    <a:latin typeface="Yoon 윤고딕 775" panose="020B0603000000000000" pitchFamily="50" charset="-127"/>
                    <a:ea typeface="Yoon 윤고딕 775" panose="020B0603000000000000" pitchFamily="50" charset="-127"/>
                  </a:rPr>
                  <a:t>The strong frequency of Park is explained by frequent AR events, and the strong frequency of DLE model is explained by long duration and frequent events.  </a:t>
                </a:r>
                <a:endParaRPr lang="en-US" altLang="ko-KR" sz="2000" dirty="0">
                  <a:solidFill>
                    <a:schemeClr val="tx2">
                      <a:lumMod val="10000"/>
                    </a:schemeClr>
                  </a:solidFill>
                  <a:latin typeface="Yoon 윤고딕 775" panose="020B0603000000000000" pitchFamily="50" charset="-127"/>
                  <a:ea typeface="Yoon 윤고딕 775" panose="020B0603000000000000" pitchFamily="50" charset="-127"/>
                </a:endParaRPr>
              </a:p>
            </p:txBody>
          </p:sp>
        </p:grpSp>
      </p:grpSp>
      <p:grpSp>
        <p:nvGrpSpPr>
          <p:cNvPr id="16" name="그룹 15"/>
          <p:cNvGrpSpPr/>
          <p:nvPr/>
        </p:nvGrpSpPr>
        <p:grpSpPr>
          <a:xfrm>
            <a:off x="15529473" y="32158863"/>
            <a:ext cx="14603188" cy="5721395"/>
            <a:chOff x="15529473" y="32158862"/>
            <a:chExt cx="14603188" cy="5721395"/>
          </a:xfrm>
        </p:grpSpPr>
        <p:grpSp>
          <p:nvGrpSpPr>
            <p:cNvPr id="14" name="그룹 13"/>
            <p:cNvGrpSpPr/>
            <p:nvPr/>
          </p:nvGrpSpPr>
          <p:grpSpPr>
            <a:xfrm>
              <a:off x="15578901" y="32840742"/>
              <a:ext cx="7140963" cy="3648435"/>
              <a:chOff x="15578901" y="32840742"/>
              <a:chExt cx="7140963" cy="3648435"/>
            </a:xfrm>
          </p:grpSpPr>
          <p:pic>
            <p:nvPicPr>
              <p:cNvPr id="149" name="그림 148"/>
              <p:cNvPicPr>
                <a:picLocks noChangeAspect="1"/>
              </p:cNvPicPr>
              <p:nvPr/>
            </p:nvPicPr>
            <p:blipFill rotWithShape="1">
              <a:blip r:embed="rId16" cstate="print">
                <a:extLst>
                  <a:ext uri="{28A0092B-C50C-407E-A947-70E740481C1C}">
                    <a14:useLocalDpi xmlns:a14="http://schemas.microsoft.com/office/drawing/2010/main" val="0"/>
                  </a:ext>
                </a:extLst>
              </a:blip>
              <a:srcRect l="1402" t="1890" r="2223" b="2082"/>
              <a:stretch>
                <a:fillRect/>
              </a:stretch>
            </p:blipFill>
            <p:spPr>
              <a:xfrm>
                <a:off x="15578901" y="32840742"/>
                <a:ext cx="4882132" cy="3648435"/>
              </a:xfrm>
              <a:prstGeom prst="rect">
                <a:avLst/>
              </a:prstGeom>
            </p:spPr>
          </p:pic>
          <p:sp>
            <p:nvSpPr>
              <p:cNvPr id="178" name="TextBox 177"/>
              <p:cNvSpPr txBox="1"/>
              <p:nvPr/>
            </p:nvSpPr>
            <p:spPr>
              <a:xfrm>
                <a:off x="20489031" y="33007862"/>
                <a:ext cx="2230833" cy="2555828"/>
              </a:xfrm>
              <a:prstGeom prst="rect">
                <a:avLst/>
              </a:prstGeom>
              <a:noFill/>
            </p:spPr>
            <p:txBody>
              <a:bodyPr wrap="square" rtlCol="0">
                <a:spAutoFit/>
              </a:bodyPr>
              <a:lstStyle/>
              <a:p>
                <a:r>
                  <a:rPr kumimoji="1" lang="en-US" altLang="ko-KR" sz="1600" b="1" dirty="0">
                    <a:latin typeface="Yoon 윤고딕 765" panose="020B0603000000000000" pitchFamily="50" charset="-127"/>
                    <a:ea typeface="Yoon 윤고딕 765" panose="020B0603000000000000" pitchFamily="50" charset="-127"/>
                  </a:rPr>
                  <a:t>Fig.8 </a:t>
                </a:r>
                <a:r>
                  <a:rPr kumimoji="1" lang="en-US" altLang="ko-KR" sz="1600" dirty="0">
                    <a:latin typeface="Yoon 윤고딕 765" panose="020B0603000000000000" pitchFamily="50" charset="-127"/>
                    <a:ea typeface="Yoon 윤고딕 765" panose="020B0603000000000000" pitchFamily="50" charset="-127"/>
                  </a:rPr>
                  <a:t>| The AR frequency (%) and total precipitation (mm day</a:t>
                </a:r>
                <a:r>
                  <a:rPr kumimoji="1" lang="en-US" altLang="ko-KR" sz="1600" baseline="30000" dirty="0">
                    <a:latin typeface="Yoon 윤고딕 765" panose="020B0603000000000000" pitchFamily="50" charset="-127"/>
                    <a:ea typeface="Yoon 윤고딕 765" panose="020B0603000000000000" pitchFamily="50" charset="-127"/>
                  </a:rPr>
                  <a:t>-1</a:t>
                </a:r>
                <a:r>
                  <a:rPr kumimoji="1" lang="en-US" altLang="ko-KR" sz="1600" dirty="0">
                    <a:latin typeface="Yoon 윤고딕 765" panose="020B0603000000000000" pitchFamily="50" charset="-127"/>
                    <a:ea typeface="Yoon 윤고딕 765" panose="020B0603000000000000" pitchFamily="50" charset="-127"/>
                  </a:rPr>
                  <a:t>, blue) in 10-day bins in South Korea and Western Japan (boxed region; 30~40.5</a:t>
                </a:r>
                <a:r>
                  <a:rPr kumimoji="1" lang="en-US" altLang="ko-KR" sz="1600" dirty="0">
                    <a:latin typeface="Calibri" panose="020F0502020204030204" pitchFamily="34" charset="0"/>
                    <a:ea typeface="Yoon 윤고딕 765" panose="020B0603000000000000" pitchFamily="50" charset="-127"/>
                    <a:cs typeface="Calibri" panose="020F0502020204030204" pitchFamily="34" charset="0"/>
                  </a:rPr>
                  <a:t>°</a:t>
                </a:r>
                <a:r>
                  <a:rPr kumimoji="1" lang="en-US" altLang="ko-KR" sz="1600" dirty="0">
                    <a:latin typeface="Yoon 윤고딕 765" panose="020B0603000000000000" pitchFamily="50" charset="-127"/>
                    <a:ea typeface="Yoon 윤고딕 765" panose="020B0603000000000000" pitchFamily="50" charset="-127"/>
                  </a:rPr>
                  <a:t>N, 124.5~138</a:t>
                </a:r>
                <a:r>
                  <a:rPr kumimoji="1" lang="en-US" altLang="ko-KR" sz="1600" dirty="0">
                    <a:latin typeface="Calibri" panose="020F0502020204030204" pitchFamily="34" charset="0"/>
                    <a:ea typeface="Yoon 윤고딕 765" panose="020B0603000000000000" pitchFamily="50" charset="-127"/>
                    <a:cs typeface="Calibri" panose="020F0502020204030204" pitchFamily="34" charset="0"/>
                  </a:rPr>
                  <a:t>°</a:t>
                </a:r>
                <a:r>
                  <a:rPr kumimoji="1" lang="en-US" altLang="ko-KR" sz="1600" dirty="0">
                    <a:latin typeface="Yoon 윤고딕 765" panose="020B0603000000000000" pitchFamily="50" charset="-127"/>
                    <a:ea typeface="Yoon 윤고딕 765" panose="020B0603000000000000" pitchFamily="50" charset="-127"/>
                  </a:rPr>
                  <a:t>E). </a:t>
                </a:r>
                <a:endParaRPr kumimoji="1" lang="en-US" altLang="ko-KR" sz="1600" dirty="0">
                  <a:latin typeface="Yoon 윤고딕 765" panose="020B0603000000000000" pitchFamily="50" charset="-127"/>
                  <a:ea typeface="Yoon 윤고딕 765" panose="020B0603000000000000" pitchFamily="50" charset="-127"/>
                </a:endParaRPr>
              </a:p>
            </p:txBody>
          </p:sp>
        </p:grpSp>
        <p:sp>
          <p:nvSpPr>
            <p:cNvPr id="215" name="직사각형 214"/>
            <p:cNvSpPr/>
            <p:nvPr/>
          </p:nvSpPr>
          <p:spPr>
            <a:xfrm>
              <a:off x="15529473" y="32158862"/>
              <a:ext cx="7798673" cy="523220"/>
            </a:xfrm>
            <a:prstGeom prst="rect">
              <a:avLst/>
            </a:prstGeom>
          </p:spPr>
          <p:txBody>
            <a:bodyPr wrap="none">
              <a:spAutoFit/>
            </a:bodyPr>
            <a:lstStyle/>
            <a:p>
              <a:r>
                <a:rPr kumimoji="1" lang="en-US" altLang="ko-KR" sz="2800" b="1" dirty="0"/>
                <a:t>5) South Korea and Western Japan AR precipitation</a:t>
              </a:r>
              <a:endParaRPr lang="ko-KR" altLang="en-US" sz="2800" dirty="0"/>
            </a:p>
          </p:txBody>
        </p:sp>
        <p:sp>
          <p:nvSpPr>
            <p:cNvPr id="152" name="직사각형 151"/>
            <p:cNvSpPr/>
            <p:nvPr/>
          </p:nvSpPr>
          <p:spPr>
            <a:xfrm>
              <a:off x="15570749" y="36679928"/>
              <a:ext cx="14204799" cy="1200329"/>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ko-KR" sz="2000" dirty="0">
                  <a:solidFill>
                    <a:schemeClr val="tx2">
                      <a:lumMod val="10000"/>
                    </a:schemeClr>
                  </a:solidFill>
                  <a:latin typeface="Yoon 윤고딕 775" panose="020B0603000000000000" pitchFamily="50" charset="-127"/>
                  <a:ea typeface="Yoon 윤고딕 775" panose="020B0603000000000000" pitchFamily="50" charset="-127"/>
                </a:rPr>
                <a:t>In South Korean and Eastern Japan region, variance, maximum and minimum peaks between the AR frequency of Park and DLE model and total precipitation well corresponded. </a:t>
              </a:r>
              <a:endParaRPr lang="en-US" altLang="ko-KR" sz="2000" dirty="0">
                <a:solidFill>
                  <a:schemeClr val="tx2">
                    <a:lumMod val="10000"/>
                  </a:schemeClr>
                </a:solidFill>
                <a:latin typeface="Yoon 윤고딕 775" panose="020B0603000000000000" pitchFamily="50" charset="-127"/>
                <a:ea typeface="Yoon 윤고딕 775" panose="020B0603000000000000" pitchFamily="50" charset="-127"/>
              </a:endParaRPr>
            </a:p>
            <a:p>
              <a:pPr marL="285750" indent="-285750">
                <a:lnSpc>
                  <a:spcPct val="120000"/>
                </a:lnSpc>
                <a:buFont typeface="Arial" panose="020B0604020202020204" pitchFamily="34" charset="0"/>
                <a:buChar char="•"/>
              </a:pPr>
              <a:r>
                <a:rPr lang="en-US" altLang="ko-KR" sz="2000" dirty="0">
                  <a:solidFill>
                    <a:schemeClr val="tx2">
                      <a:lumMod val="10000"/>
                    </a:schemeClr>
                  </a:solidFill>
                  <a:latin typeface="Yoon 윤고딕 775" panose="020B0603000000000000" pitchFamily="50" charset="-127"/>
                  <a:ea typeface="Yoon 윤고딕 775" panose="020B0603000000000000" pitchFamily="50" charset="-127"/>
                </a:rPr>
                <a:t>Park explains AR precipitation the most, DLE and Guan &amp; Waliser follow. </a:t>
              </a:r>
              <a:endParaRPr lang="en-US" altLang="ko-KR" sz="2000" dirty="0">
                <a:solidFill>
                  <a:schemeClr val="tx2">
                    <a:lumMod val="10000"/>
                  </a:schemeClr>
                </a:solidFill>
                <a:latin typeface="Yoon 윤고딕 775" panose="020B0603000000000000" pitchFamily="50" charset="-127"/>
                <a:ea typeface="Yoon 윤고딕 775" panose="020B0603000000000000" pitchFamily="50" charset="-127"/>
              </a:endParaRPr>
            </a:p>
          </p:txBody>
        </p:sp>
        <p:grpSp>
          <p:nvGrpSpPr>
            <p:cNvPr id="15" name="그룹 14"/>
            <p:cNvGrpSpPr/>
            <p:nvPr/>
          </p:nvGrpSpPr>
          <p:grpSpPr>
            <a:xfrm>
              <a:off x="22628677" y="32821925"/>
              <a:ext cx="7503984" cy="3718078"/>
              <a:chOff x="22628677" y="32821925"/>
              <a:chExt cx="7503984" cy="3718078"/>
            </a:xfrm>
          </p:grpSpPr>
          <p:sp>
            <p:nvSpPr>
              <p:cNvPr id="179" name="TextBox 178"/>
              <p:cNvSpPr txBox="1"/>
              <p:nvPr/>
            </p:nvSpPr>
            <p:spPr>
              <a:xfrm>
                <a:off x="27552862" y="32991046"/>
                <a:ext cx="2579799" cy="2802177"/>
              </a:xfrm>
              <a:prstGeom prst="rect">
                <a:avLst/>
              </a:prstGeom>
              <a:noFill/>
            </p:spPr>
            <p:txBody>
              <a:bodyPr wrap="square" rtlCol="0">
                <a:spAutoFit/>
              </a:bodyPr>
              <a:lstStyle/>
              <a:p>
                <a:r>
                  <a:rPr kumimoji="1" lang="en-US" altLang="ko-KR" sz="1600" b="1" dirty="0">
                    <a:latin typeface="Yoon 윤고딕 765" panose="020B0603000000000000" pitchFamily="50" charset="-127"/>
                    <a:ea typeface="Yoon 윤고딕 765" panose="020B0603000000000000" pitchFamily="50" charset="-127"/>
                  </a:rPr>
                  <a:t>Fig.9 </a:t>
                </a:r>
                <a:r>
                  <a:rPr kumimoji="1" lang="en-US" altLang="ko-KR" sz="1600" dirty="0">
                    <a:latin typeface="Yoon 윤고딕 765" panose="020B0603000000000000" pitchFamily="50" charset="-127"/>
                    <a:ea typeface="Yoon 윤고딕 765" panose="020B0603000000000000" pitchFamily="50" charset="-127"/>
                  </a:rPr>
                  <a:t>| The AR precipitation (mm day</a:t>
                </a:r>
                <a:r>
                  <a:rPr kumimoji="1" lang="en-US" altLang="ko-KR" sz="1600" baseline="30000" dirty="0">
                    <a:latin typeface="Yoon 윤고딕 765" panose="020B0603000000000000" pitchFamily="50" charset="-127"/>
                    <a:ea typeface="Yoon 윤고딕 765" panose="020B0603000000000000" pitchFamily="50" charset="-127"/>
                  </a:rPr>
                  <a:t>-1</a:t>
                </a:r>
                <a:r>
                  <a:rPr kumimoji="1" lang="en-US" altLang="ko-KR" sz="1600" dirty="0">
                    <a:latin typeface="Yoon 윤고딕 765" panose="020B0603000000000000" pitchFamily="50" charset="-127"/>
                    <a:ea typeface="Yoon 윤고딕 765" panose="020B0603000000000000" pitchFamily="50" charset="-127"/>
                  </a:rPr>
                  <a:t>, blue) of Guan &amp; Waliser (2015), Park et al. (2021) and ensembled deep learning models in 10-day bins in South Korea and Western Japan (boxed region; 30~40.5</a:t>
                </a:r>
                <a:r>
                  <a:rPr kumimoji="1" lang="en-US" altLang="ko-KR" sz="1600" dirty="0">
                    <a:latin typeface="Calibri" panose="020F0502020204030204" pitchFamily="34" charset="0"/>
                    <a:ea typeface="Yoon 윤고딕 765" panose="020B0603000000000000" pitchFamily="50" charset="-127"/>
                    <a:cs typeface="Calibri" panose="020F0502020204030204" pitchFamily="34" charset="0"/>
                  </a:rPr>
                  <a:t>°</a:t>
                </a:r>
                <a:r>
                  <a:rPr kumimoji="1" lang="en-US" altLang="ko-KR" sz="1600" dirty="0">
                    <a:latin typeface="Yoon 윤고딕 765" panose="020B0603000000000000" pitchFamily="50" charset="-127"/>
                    <a:ea typeface="Yoon 윤고딕 765" panose="020B0603000000000000" pitchFamily="50" charset="-127"/>
                  </a:rPr>
                  <a:t>N, 124.5~138</a:t>
                </a:r>
                <a:r>
                  <a:rPr kumimoji="1" lang="en-US" altLang="ko-KR" sz="1600" dirty="0">
                    <a:latin typeface="Calibri" panose="020F0502020204030204" pitchFamily="34" charset="0"/>
                    <a:ea typeface="Yoon 윤고딕 765" panose="020B0603000000000000" pitchFamily="50" charset="-127"/>
                    <a:cs typeface="Calibri" panose="020F0502020204030204" pitchFamily="34" charset="0"/>
                  </a:rPr>
                  <a:t>°</a:t>
                </a:r>
                <a:r>
                  <a:rPr kumimoji="1" lang="en-US" altLang="ko-KR" sz="1600" dirty="0">
                    <a:latin typeface="Yoon 윤고딕 765" panose="020B0603000000000000" pitchFamily="50" charset="-127"/>
                    <a:ea typeface="Yoon 윤고딕 765" panose="020B0603000000000000" pitchFamily="50" charset="-127"/>
                  </a:rPr>
                  <a:t>E).</a:t>
                </a:r>
                <a:endParaRPr kumimoji="1" lang="en-US" altLang="ko-KR" sz="1600" dirty="0">
                  <a:latin typeface="Yoon 윤고딕 765" panose="020B0603000000000000" pitchFamily="50" charset="-127"/>
                  <a:ea typeface="Yoon 윤고딕 765" panose="020B0603000000000000" pitchFamily="50" charset="-127"/>
                </a:endParaRPr>
              </a:p>
            </p:txBody>
          </p:sp>
          <p:pic>
            <p:nvPicPr>
              <p:cNvPr id="89" name="그림 88"/>
              <p:cNvPicPr>
                <a:picLocks noChangeAspect="1"/>
              </p:cNvPicPr>
              <p:nvPr/>
            </p:nvPicPr>
            <p:blipFill rotWithShape="1">
              <a:blip r:embed="rId17" cstate="print">
                <a:extLst>
                  <a:ext uri="{28A0092B-C50C-407E-A947-70E740481C1C}">
                    <a14:useLocalDpi xmlns:a14="http://schemas.microsoft.com/office/drawing/2010/main" val="0"/>
                  </a:ext>
                </a:extLst>
              </a:blip>
              <a:srcRect l="6535" t="7215" r="9279" b="5821"/>
              <a:stretch>
                <a:fillRect/>
              </a:stretch>
            </p:blipFill>
            <p:spPr>
              <a:xfrm>
                <a:off x="22628677" y="32821925"/>
                <a:ext cx="4799003" cy="3718078"/>
              </a:xfrm>
              <a:prstGeom prst="rect">
                <a:avLst/>
              </a:prstGeom>
            </p:spPr>
          </p:pic>
        </p:grpSp>
      </p:grpSp>
      <p:sp>
        <p:nvSpPr>
          <p:cNvPr id="93" name="직사각형 92"/>
          <p:cNvSpPr/>
          <p:nvPr/>
        </p:nvSpPr>
        <p:spPr>
          <a:xfrm>
            <a:off x="17866518" y="29797236"/>
            <a:ext cx="446882" cy="335105"/>
          </a:xfrm>
          <a:prstGeom prst="rect">
            <a:avLst/>
          </a:prstGeom>
          <a:noFill/>
          <a:ln w="28575">
            <a:solidFill>
              <a:srgbClr val="F4A3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 name="그룹 8"/>
          <p:cNvGrpSpPr/>
          <p:nvPr/>
        </p:nvGrpSpPr>
        <p:grpSpPr>
          <a:xfrm>
            <a:off x="15411113" y="38300945"/>
            <a:ext cx="14413668" cy="3718082"/>
            <a:chOff x="15411113" y="38424506"/>
            <a:chExt cx="14413668" cy="3718081"/>
          </a:xfrm>
        </p:grpSpPr>
        <p:sp>
          <p:nvSpPr>
            <p:cNvPr id="71" name="직사각형 70"/>
            <p:cNvSpPr/>
            <p:nvPr/>
          </p:nvSpPr>
          <p:spPr>
            <a:xfrm>
              <a:off x="15411113" y="39223309"/>
              <a:ext cx="14413668" cy="72000"/>
            </a:xfrm>
            <a:prstGeom prst="rect">
              <a:avLst/>
            </a:prstGeom>
            <a:solidFill>
              <a:srgbClr val="0D3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모서리가 둥근 직사각형 71"/>
            <p:cNvSpPr/>
            <p:nvPr/>
          </p:nvSpPr>
          <p:spPr>
            <a:xfrm>
              <a:off x="15411113" y="38424506"/>
              <a:ext cx="14413668" cy="68103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spAutoFit/>
            </a:bodyPr>
            <a:lstStyle/>
            <a:p>
              <a:pPr algn="ctr"/>
              <a:r>
                <a:rPr kumimoji="1" lang="en-US" altLang="ko-KR" sz="4000" b="1" dirty="0">
                  <a:solidFill>
                    <a:srgbClr val="0D3781"/>
                  </a:solidFill>
                </a:rPr>
                <a:t>Summary</a:t>
              </a:r>
              <a:endParaRPr kumimoji="1" lang="ko-KR" altLang="en-US" sz="4000" b="1" dirty="0">
                <a:solidFill>
                  <a:srgbClr val="0D3781"/>
                </a:solidFill>
              </a:endParaRPr>
            </a:p>
          </p:txBody>
        </p:sp>
        <p:sp>
          <p:nvSpPr>
            <p:cNvPr id="90" name="직사각형 89"/>
            <p:cNvSpPr/>
            <p:nvPr/>
          </p:nvSpPr>
          <p:spPr>
            <a:xfrm>
              <a:off x="15594603" y="39464932"/>
              <a:ext cx="14204799" cy="2677655"/>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ko-KR" sz="2000" dirty="0">
                  <a:solidFill>
                    <a:schemeClr val="tx2">
                      <a:lumMod val="10000"/>
                    </a:schemeClr>
                  </a:solidFill>
                  <a:latin typeface="Yoon 윤고딕 775" panose="020B0603000000000000" pitchFamily="50" charset="-127"/>
                  <a:ea typeface="Yoon 윤고딕 775" panose="020B0603000000000000" pitchFamily="50" charset="-127"/>
                </a:rPr>
                <a:t>There was a significant difference between AR detection results depending on which detection algorithm was used.</a:t>
              </a:r>
              <a:endParaRPr lang="en-US" altLang="ko-KR" sz="2000" dirty="0">
                <a:solidFill>
                  <a:schemeClr val="tx2">
                    <a:lumMod val="10000"/>
                  </a:schemeClr>
                </a:solidFill>
                <a:latin typeface="Yoon 윤고딕 775" panose="020B0603000000000000" pitchFamily="50" charset="-127"/>
                <a:ea typeface="Yoon 윤고딕 775" panose="020B0603000000000000" pitchFamily="50" charset="-127"/>
              </a:endParaRPr>
            </a:p>
            <a:p>
              <a:pPr marL="285750" indent="-285750">
                <a:lnSpc>
                  <a:spcPct val="120000"/>
                </a:lnSpc>
                <a:buFont typeface="Arial" panose="020B0604020202020204" pitchFamily="34" charset="0"/>
                <a:buChar char="•"/>
              </a:pPr>
              <a:r>
                <a:rPr lang="en-US" altLang="ko-KR" sz="2000" dirty="0">
                  <a:solidFill>
                    <a:schemeClr val="tx2">
                      <a:lumMod val="10000"/>
                    </a:schemeClr>
                  </a:solidFill>
                  <a:latin typeface="Yoon 윤고딕 775" panose="020B0603000000000000" pitchFamily="50" charset="-127"/>
                  <a:ea typeface="Yoon 윤고딕 775" panose="020B0603000000000000" pitchFamily="50" charset="-127"/>
                </a:rPr>
                <a:t>AR detection algorithms of DLE model, Guan &amp; Waliser, and Park detected ARs distribution qualitatively similarly, however, DLE model relatively showed stronger frequency and longer duration.</a:t>
              </a:r>
              <a:endParaRPr lang="en-US" altLang="ko-KR" sz="2000" dirty="0">
                <a:solidFill>
                  <a:schemeClr val="tx2">
                    <a:lumMod val="10000"/>
                  </a:schemeClr>
                </a:solidFill>
                <a:latin typeface="Yoon 윤고딕 775" panose="020B0603000000000000" pitchFamily="50" charset="-127"/>
                <a:ea typeface="Yoon 윤고딕 775" panose="020B0603000000000000" pitchFamily="50" charset="-127"/>
              </a:endParaRPr>
            </a:p>
            <a:p>
              <a:pPr marL="285750" indent="-285750">
                <a:lnSpc>
                  <a:spcPct val="120000"/>
                </a:lnSpc>
                <a:buFont typeface="Arial" panose="020B0604020202020204" pitchFamily="34" charset="0"/>
                <a:buChar char="•"/>
              </a:pPr>
              <a:r>
                <a:rPr lang="en-US" altLang="ko-KR" sz="2000" dirty="0">
                  <a:solidFill>
                    <a:schemeClr val="tx2">
                      <a:lumMod val="10000"/>
                    </a:schemeClr>
                  </a:solidFill>
                  <a:latin typeface="Yoon 윤고딕 775" panose="020B0603000000000000" pitchFamily="50" charset="-127"/>
                  <a:ea typeface="Yoon 윤고딕 775" panose="020B0603000000000000" pitchFamily="50" charset="-127"/>
                </a:rPr>
                <a:t>The reason for the stronger frequency of Park could be explained by frequent AR events, and DLE by longer AR duration and frequent AR events. </a:t>
              </a:r>
              <a:endParaRPr lang="en-US" altLang="ko-KR" sz="2000" dirty="0">
                <a:solidFill>
                  <a:schemeClr val="tx2">
                    <a:lumMod val="10000"/>
                  </a:schemeClr>
                </a:solidFill>
                <a:latin typeface="Yoon 윤고딕 775" panose="020B0603000000000000" pitchFamily="50" charset="-127"/>
                <a:ea typeface="Yoon 윤고딕 775" panose="020B0603000000000000" pitchFamily="50" charset="-127"/>
              </a:endParaRPr>
            </a:p>
            <a:p>
              <a:pPr marL="285750" indent="-285750">
                <a:lnSpc>
                  <a:spcPct val="120000"/>
                </a:lnSpc>
                <a:buFont typeface="Arial" panose="020B0604020202020204" pitchFamily="34" charset="0"/>
                <a:buChar char="•"/>
              </a:pPr>
              <a:r>
                <a:rPr lang="en-US" altLang="ko-KR" sz="2000" dirty="0">
                  <a:solidFill>
                    <a:schemeClr val="tx2">
                      <a:lumMod val="10000"/>
                    </a:schemeClr>
                  </a:solidFill>
                  <a:latin typeface="Yoon 윤고딕 775" panose="020B0603000000000000" pitchFamily="50" charset="-127"/>
                  <a:ea typeface="Yoon 윤고딕 775" panose="020B0603000000000000" pitchFamily="50" charset="-127"/>
                </a:rPr>
                <a:t>With improvements in the training set, there is a possibility of improvements on DLE detection results.  </a:t>
              </a:r>
              <a:endParaRPr lang="en-US" altLang="ko-KR" sz="2000" dirty="0">
                <a:solidFill>
                  <a:schemeClr val="tx2">
                    <a:lumMod val="10000"/>
                  </a:schemeClr>
                </a:solidFill>
                <a:latin typeface="Yoon 윤고딕 775" panose="020B0603000000000000" pitchFamily="50" charset="-127"/>
                <a:ea typeface="Yoon 윤고딕 775" panose="020B0603000000000000" pitchFamily="50" charset="-127"/>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rotWithShape="1">
          <a:blip r:embed="rId1"/>
          <a:srcRect r="41856" b="64993"/>
          <a:stretch>
            <a:fillRect/>
          </a:stretch>
        </p:blipFill>
        <p:spPr>
          <a:xfrm>
            <a:off x="2404871" y="8080912"/>
            <a:ext cx="25021564" cy="21303457"/>
          </a:xfrm>
          <a:prstGeom prst="rect">
            <a:avLst/>
          </a:prstGeom>
        </p:spPr>
      </p:pic>
    </p:spTree>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5037</Words>
  <Application>WPS 演示</Application>
  <PresentationFormat>사용자 지정</PresentationFormat>
  <Paragraphs>121</Paragraphs>
  <Slides>2</Slides>
  <Notes>1</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vt:i4>
      </vt:variant>
    </vt:vector>
  </HeadingPairs>
  <TitlesOfParts>
    <vt:vector size="22" baseType="lpstr">
      <vt:lpstr>Arial</vt:lpstr>
      <vt:lpstr>SimSun</vt:lpstr>
      <vt:lpstr>Wingdings</vt:lpstr>
      <vt:lpstr>Yoon 윤고딕 765</vt:lpstr>
      <vt:lpstr>한컴 울주 천전리 각석체</vt:lpstr>
      <vt:lpstr>Calibri</vt:lpstr>
      <vt:lpstr>Yoon 윤고딕 785</vt:lpstr>
      <vt:lpstr>Times New Roman</vt:lpstr>
      <vt:lpstr>HY신명조</vt:lpstr>
      <vt:lpstr>Helvetica</vt:lpstr>
      <vt:lpstr>Cambria Math</vt:lpstr>
      <vt:lpstr>맑은 고딕</vt:lpstr>
      <vt:lpstr>Yoon 윤고딕 775</vt:lpstr>
      <vt:lpstr>에스코어 드림 7 ExtraBold</vt:lpstr>
      <vt:lpstr>Microsoft YaHei</vt:lpstr>
      <vt:lpstr>Arial Unicode MS</vt:lpstr>
      <vt:lpstr>Calibri Light</vt:lpstr>
      <vt:lpstr>DengXian</vt:lpstr>
      <vt:lpstr>한컴 고딕</vt:lpstr>
      <vt:lpstr>Office 테마</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iamkyungi@gmail.com</dc:creator>
  <cp:lastModifiedBy>石木木</cp:lastModifiedBy>
  <cp:revision>226</cp:revision>
  <cp:lastPrinted>2023-04-11T04:52:00Z</cp:lastPrinted>
  <dcterms:created xsi:type="dcterms:W3CDTF">2022-10-13T05:07:00Z</dcterms:created>
  <dcterms:modified xsi:type="dcterms:W3CDTF">2023-10-04T06:50:54Z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448BE9933AB7480BBC5AAD8851395C88_13</vt:lpwstr>
  </property>
  <property fmtid="{D5CDD505-2E9C-101B-9397-08002B2CF9AE}" pid="3" name="KSOProductBuildVer">
    <vt:lpwstr>2052-12.1.0.15398</vt:lpwstr>
  </property>
</Properties>
</file>